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0.xml" ContentType="application/vnd.openxmlformats-officedocument.presentationml.tags+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tags/tag32.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3.xml" ContentType="application/vnd.openxmlformats-officedocument.presentationml.tags+xml"/>
  <Override PartName="/ppt/notesSlides/notesSlide42.xml" ContentType="application/vnd.openxmlformats-officedocument.presentationml.notesSlide+xml"/>
  <Override PartName="/ppt/tags/tag34.xml" ContentType="application/vnd.openxmlformats-officedocument.presentationml.tags+xml"/>
  <Override PartName="/ppt/notesSlides/notesSlide43.xml" ContentType="application/vnd.openxmlformats-officedocument.presentationml.notesSlide+xml"/>
  <Override PartName="/ppt/tags/tag35.xml" ContentType="application/vnd.openxmlformats-officedocument.presentationml.tags+xml"/>
  <Override PartName="/ppt/notesSlides/notesSlide44.xml" ContentType="application/vnd.openxmlformats-officedocument.presentationml.notesSlide+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853" r:id="rId2"/>
  </p:sldMasterIdLst>
  <p:notesMasterIdLst>
    <p:notesMasterId r:id="rId51"/>
  </p:notesMasterIdLst>
  <p:handoutMasterIdLst>
    <p:handoutMasterId r:id="rId52"/>
  </p:handoutMasterIdLst>
  <p:sldIdLst>
    <p:sldId id="256" r:id="rId3"/>
    <p:sldId id="316" r:id="rId4"/>
    <p:sldId id="286" r:id="rId5"/>
    <p:sldId id="321" r:id="rId6"/>
    <p:sldId id="322" r:id="rId7"/>
    <p:sldId id="320" r:id="rId8"/>
    <p:sldId id="323" r:id="rId9"/>
    <p:sldId id="318" r:id="rId10"/>
    <p:sldId id="288" r:id="rId11"/>
    <p:sldId id="287" r:id="rId12"/>
    <p:sldId id="296" r:id="rId13"/>
    <p:sldId id="267" r:id="rId14"/>
    <p:sldId id="269" r:id="rId15"/>
    <p:sldId id="262" r:id="rId16"/>
    <p:sldId id="292" r:id="rId17"/>
    <p:sldId id="293" r:id="rId18"/>
    <p:sldId id="300" r:id="rId19"/>
    <p:sldId id="297" r:id="rId20"/>
    <p:sldId id="268" r:id="rId21"/>
    <p:sldId id="278" r:id="rId22"/>
    <p:sldId id="294" r:id="rId23"/>
    <p:sldId id="280" r:id="rId24"/>
    <p:sldId id="281" r:id="rId25"/>
    <p:sldId id="295" r:id="rId26"/>
    <p:sldId id="301" r:id="rId27"/>
    <p:sldId id="302" r:id="rId28"/>
    <p:sldId id="303" r:id="rId29"/>
    <p:sldId id="298" r:id="rId30"/>
    <p:sldId id="299" r:id="rId31"/>
    <p:sldId id="291" r:id="rId32"/>
    <p:sldId id="304" r:id="rId33"/>
    <p:sldId id="305" r:id="rId34"/>
    <p:sldId id="306" r:id="rId35"/>
    <p:sldId id="310" r:id="rId36"/>
    <p:sldId id="311" r:id="rId37"/>
    <p:sldId id="312" r:id="rId38"/>
    <p:sldId id="313" r:id="rId39"/>
    <p:sldId id="314" r:id="rId40"/>
    <p:sldId id="315" r:id="rId41"/>
    <p:sldId id="307" r:id="rId42"/>
    <p:sldId id="308" r:id="rId43"/>
    <p:sldId id="309" r:id="rId44"/>
    <p:sldId id="317" r:id="rId45"/>
    <p:sldId id="319" r:id="rId46"/>
    <p:sldId id="271" r:id="rId47"/>
    <p:sldId id="283" r:id="rId48"/>
    <p:sldId id="276" r:id="rId49"/>
    <p:sldId id="257" r:id="rId50"/>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B07"/>
    <a:srgbClr val="156082"/>
    <a:srgbClr val="CCD2D8"/>
    <a:srgbClr val="E7EA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2"/>
    <p:restoredTop sz="85190"/>
  </p:normalViewPr>
  <p:slideViewPr>
    <p:cSldViewPr snapToGrid="0">
      <p:cViewPr>
        <p:scale>
          <a:sx n="130" d="100"/>
          <a:sy n="130" d="100"/>
        </p:scale>
        <p:origin x="-1248" y="-24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0309F4-C195-462C-8D56-67C03667D3BA}"/>
              </a:ext>
            </a:extLst>
          </p:cNvPr>
          <p:cNvSpPr>
            <a:spLocks noGrp="1"/>
          </p:cNvSpPr>
          <p:nvPr>
            <p:ph type="hdr" sz="quarter"/>
            <p:custDataLst>
              <p:tags r:id="rId2"/>
            </p:custDataLst>
          </p:nvPr>
        </p:nvSpPr>
        <p:spPr>
          <a:xfrm>
            <a:off x="0" y="0"/>
            <a:ext cx="6858000" cy="458788"/>
          </a:xfrm>
          <a:prstGeom prst="rect">
            <a:avLst/>
          </a:prstGeom>
        </p:spPr>
        <p:txBody>
          <a:bodyPr vert="horz" lIns="91440" tIns="45720" rIns="91440" bIns="45720" rtlCol="0"/>
          <a:lstStyle>
            <a:lvl1pPr algn="l">
              <a:defRPr sz="1200"/>
            </a:lvl1pPr>
          </a:lstStyle>
          <a:p>
            <a:r>
              <a:rPr lang="tr-TR" sz="1100" u="sng">
                <a:solidFill>
                  <a:srgbClr val="000000"/>
                </a:solidFill>
                <a:latin typeface="Calibri" panose="020F0502020204030204" pitchFamily="34" charset="0"/>
              </a:rPr>
              <a:t>TASNİF DIŞI</a:t>
            </a:r>
          </a:p>
        </p:txBody>
      </p:sp>
      <p:sp>
        <p:nvSpPr>
          <p:cNvPr id="3" name="Date Placeholder 2">
            <a:extLst>
              <a:ext uri="{FF2B5EF4-FFF2-40B4-BE49-F238E27FC236}">
                <a16:creationId xmlns:a16="http://schemas.microsoft.com/office/drawing/2014/main" id="{89E5777E-D769-40E1-B487-6D77B2C36F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E90151-9E37-42BD-B2B4-F1D357544E75}" type="datetimeFigureOut">
              <a:rPr lang="tr-TR" smtClean="0"/>
              <a:t>6.07.2024</a:t>
            </a:fld>
            <a:endParaRPr lang="tr-TR"/>
          </a:p>
        </p:txBody>
      </p:sp>
      <p:sp>
        <p:nvSpPr>
          <p:cNvPr id="4" name="Footer Placeholder 3">
            <a:extLst>
              <a:ext uri="{FF2B5EF4-FFF2-40B4-BE49-F238E27FC236}">
                <a16:creationId xmlns:a16="http://schemas.microsoft.com/office/drawing/2014/main" id="{637D9311-8515-4C8A-9A0F-762FD549CC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a:extLst>
              <a:ext uri="{FF2B5EF4-FFF2-40B4-BE49-F238E27FC236}">
                <a16:creationId xmlns:a16="http://schemas.microsoft.com/office/drawing/2014/main" id="{3D849239-73B9-402E-89E0-CCD0375CEF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2131F3-451E-4127-928A-A987CAD68FBB}" type="slidenum">
              <a:rPr lang="tr-TR" smtClean="0"/>
              <a:t>‹#›</a:t>
            </a:fld>
            <a:endParaRPr lang="tr-TR"/>
          </a:p>
        </p:txBody>
      </p:sp>
    </p:spTree>
    <p:extLst>
      <p:ext uri="{BB962C8B-B14F-4D97-AF65-F5344CB8AC3E}">
        <p14:creationId xmlns:p14="http://schemas.microsoft.com/office/powerpoint/2010/main" val="379978376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6858000" cy="458788"/>
          </a:xfrm>
          <a:prstGeom prst="rect">
            <a:avLst/>
          </a:prstGeom>
        </p:spPr>
        <p:txBody>
          <a:bodyPr vert="horz" lIns="91440" tIns="45720" rIns="91440" bIns="45720" rtlCol="0"/>
          <a:lstStyle>
            <a:lvl1pPr algn="l">
              <a:defRPr lang="tr-TR" sz="1100" b="0" i="0" u="sng">
                <a:solidFill>
                  <a:srgbClr val="000000"/>
                </a:solidFill>
                <a:latin typeface="Calibri" panose="020F0502020204030204" pitchFamily="34" charset="0"/>
              </a:defRPr>
            </a:lvl1pPr>
          </a:lstStyle>
          <a:p>
            <a:r>
              <a:rPr lang="tr-TR"/>
              <a:t>TASNİF DIŞI</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AC7EB5-353D-C043-B874-C5F91D62F1A0}" type="datetimeFigureOut">
              <a:rPr lang="en-TR" smtClean="0"/>
              <a:t>6.07.2024</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CB2F6-34ED-B44B-855E-21D27DB7D476}" type="slidenum">
              <a:rPr lang="en-TR" smtClean="0"/>
              <a:t>‹#›</a:t>
            </a:fld>
            <a:endParaRPr lang="en-TR"/>
          </a:p>
        </p:txBody>
      </p:sp>
    </p:spTree>
    <p:extLst>
      <p:ext uri="{BB962C8B-B14F-4D97-AF65-F5344CB8AC3E}">
        <p14:creationId xmlns:p14="http://schemas.microsoft.com/office/powerpoint/2010/main" val="126849906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0</a:t>
            </a:fld>
            <a:endParaRPr lang="en-TR"/>
          </a:p>
        </p:txBody>
      </p:sp>
    </p:spTree>
    <p:extLst>
      <p:ext uri="{BB962C8B-B14F-4D97-AF65-F5344CB8AC3E}">
        <p14:creationId xmlns:p14="http://schemas.microsoft.com/office/powerpoint/2010/main" val="1366897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13</a:t>
            </a:fld>
            <a:endParaRPr lang="en-TR"/>
          </a:p>
        </p:txBody>
      </p:sp>
    </p:spTree>
    <p:extLst>
      <p:ext uri="{BB962C8B-B14F-4D97-AF65-F5344CB8AC3E}">
        <p14:creationId xmlns:p14="http://schemas.microsoft.com/office/powerpoint/2010/main" val="677745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14</a:t>
            </a:fld>
            <a:endParaRPr lang="en-TR"/>
          </a:p>
        </p:txBody>
      </p:sp>
    </p:spTree>
    <p:extLst>
      <p:ext uri="{BB962C8B-B14F-4D97-AF65-F5344CB8AC3E}">
        <p14:creationId xmlns:p14="http://schemas.microsoft.com/office/powerpoint/2010/main" val="32804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15</a:t>
            </a:fld>
            <a:endParaRPr lang="en-TR"/>
          </a:p>
        </p:txBody>
      </p:sp>
    </p:spTree>
    <p:extLst>
      <p:ext uri="{BB962C8B-B14F-4D97-AF65-F5344CB8AC3E}">
        <p14:creationId xmlns:p14="http://schemas.microsoft.com/office/powerpoint/2010/main" val="4246857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16</a:t>
            </a:fld>
            <a:endParaRPr lang="en-TR"/>
          </a:p>
        </p:txBody>
      </p:sp>
    </p:spTree>
    <p:extLst>
      <p:ext uri="{BB962C8B-B14F-4D97-AF65-F5344CB8AC3E}">
        <p14:creationId xmlns:p14="http://schemas.microsoft.com/office/powerpoint/2010/main" val="312460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17</a:t>
            </a:fld>
            <a:endParaRPr lang="en-TR"/>
          </a:p>
        </p:txBody>
      </p:sp>
    </p:spTree>
    <p:extLst>
      <p:ext uri="{BB962C8B-B14F-4D97-AF65-F5344CB8AC3E}">
        <p14:creationId xmlns:p14="http://schemas.microsoft.com/office/powerpoint/2010/main" val="326936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18</a:t>
            </a:fld>
            <a:endParaRPr lang="en-TR"/>
          </a:p>
        </p:txBody>
      </p:sp>
    </p:spTree>
    <p:extLst>
      <p:ext uri="{BB962C8B-B14F-4D97-AF65-F5344CB8AC3E}">
        <p14:creationId xmlns:p14="http://schemas.microsoft.com/office/powerpoint/2010/main" val="406688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19</a:t>
            </a:fld>
            <a:endParaRPr lang="en-TR"/>
          </a:p>
        </p:txBody>
      </p:sp>
    </p:spTree>
    <p:extLst>
      <p:ext uri="{BB962C8B-B14F-4D97-AF65-F5344CB8AC3E}">
        <p14:creationId xmlns:p14="http://schemas.microsoft.com/office/powerpoint/2010/main" val="918204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20</a:t>
            </a:fld>
            <a:endParaRPr lang="en-TR"/>
          </a:p>
        </p:txBody>
      </p:sp>
    </p:spTree>
    <p:extLst>
      <p:ext uri="{BB962C8B-B14F-4D97-AF65-F5344CB8AC3E}">
        <p14:creationId xmlns:p14="http://schemas.microsoft.com/office/powerpoint/2010/main" val="692381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21</a:t>
            </a:fld>
            <a:endParaRPr lang="en-TR"/>
          </a:p>
        </p:txBody>
      </p:sp>
    </p:spTree>
    <p:extLst>
      <p:ext uri="{BB962C8B-B14F-4D97-AF65-F5344CB8AC3E}">
        <p14:creationId xmlns:p14="http://schemas.microsoft.com/office/powerpoint/2010/main" val="80972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22</a:t>
            </a:fld>
            <a:endParaRPr lang="en-TR"/>
          </a:p>
        </p:txBody>
      </p:sp>
    </p:spTree>
    <p:extLst>
      <p:ext uri="{BB962C8B-B14F-4D97-AF65-F5344CB8AC3E}">
        <p14:creationId xmlns:p14="http://schemas.microsoft.com/office/powerpoint/2010/main" val="33443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a:t>
            </a:fld>
            <a:endParaRPr lang="en-TR"/>
          </a:p>
        </p:txBody>
      </p:sp>
    </p:spTree>
    <p:extLst>
      <p:ext uri="{BB962C8B-B14F-4D97-AF65-F5344CB8AC3E}">
        <p14:creationId xmlns:p14="http://schemas.microsoft.com/office/powerpoint/2010/main" val="4196347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23</a:t>
            </a:fld>
            <a:endParaRPr lang="en-TR"/>
          </a:p>
        </p:txBody>
      </p:sp>
    </p:spTree>
    <p:extLst>
      <p:ext uri="{BB962C8B-B14F-4D97-AF65-F5344CB8AC3E}">
        <p14:creationId xmlns:p14="http://schemas.microsoft.com/office/powerpoint/2010/main" val="1807241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24</a:t>
            </a:fld>
            <a:endParaRPr lang="en-TR"/>
          </a:p>
        </p:txBody>
      </p:sp>
    </p:spTree>
    <p:extLst>
      <p:ext uri="{BB962C8B-B14F-4D97-AF65-F5344CB8AC3E}">
        <p14:creationId xmlns:p14="http://schemas.microsoft.com/office/powerpoint/2010/main" val="2337315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25</a:t>
            </a:fld>
            <a:endParaRPr lang="en-TR"/>
          </a:p>
        </p:txBody>
      </p:sp>
    </p:spTree>
    <p:extLst>
      <p:ext uri="{BB962C8B-B14F-4D97-AF65-F5344CB8AC3E}">
        <p14:creationId xmlns:p14="http://schemas.microsoft.com/office/powerpoint/2010/main" val="139781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26</a:t>
            </a:fld>
            <a:endParaRPr lang="en-TR"/>
          </a:p>
        </p:txBody>
      </p:sp>
    </p:spTree>
    <p:extLst>
      <p:ext uri="{BB962C8B-B14F-4D97-AF65-F5344CB8AC3E}">
        <p14:creationId xmlns:p14="http://schemas.microsoft.com/office/powerpoint/2010/main" val="2956326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/Users/isdeniz/Documents/Documents - </a:t>
            </a:r>
            <a:r>
              <a:rPr lang="en-US" dirty="0" err="1"/>
              <a:t>isdeniz’s</a:t>
            </a:r>
            <a:r>
              <a:rPr lang="en-US" dirty="0"/>
              <a:t> MacBook Pro/github/Summary-2406/llama3_nlbse22_test.ipynb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A31515"/>
                </a:solidFill>
                <a:effectLst/>
                <a:latin typeface="Menlo" panose="020B0609030804020204" pitchFamily="49" charset="0"/>
              </a:rPr>
              <a:t>nlbse22_test_with_llama3_predictions.pkl</a:t>
            </a:r>
            <a:endParaRPr lang="en-US" b="0" dirty="0">
              <a:solidFill>
                <a:srgbClr val="000000"/>
              </a:solidFill>
              <a:effectLst/>
              <a:latin typeface="Menlo" panose="020B0609030804020204" pitchFamily="49" charset="0"/>
            </a:endParaRPr>
          </a:p>
          <a:p>
            <a:endParaRPr lang="en-US" dirty="0"/>
          </a:p>
          <a:p>
            <a:r>
              <a:rPr lang="en-US"/>
              <a:t>nlbse22_test_with_llama3_predictions_analysis.ipynb</a:t>
            </a:r>
            <a:endParaRPr lang="en-TR" dirty="0"/>
          </a:p>
        </p:txBody>
      </p:sp>
      <p:sp>
        <p:nvSpPr>
          <p:cNvPr id="4" name="Slide Number Placeholder 3"/>
          <p:cNvSpPr>
            <a:spLocks noGrp="1"/>
          </p:cNvSpPr>
          <p:nvPr>
            <p:ph type="sldNum" sz="quarter" idx="5"/>
          </p:nvPr>
        </p:nvSpPr>
        <p:spPr/>
        <p:txBody>
          <a:bodyPr/>
          <a:lstStyle/>
          <a:p>
            <a:fld id="{ED0CB2F6-34ED-B44B-855E-21D27DB7D476}" type="slidenum">
              <a:rPr lang="en-TR" smtClean="0"/>
              <a:t>27</a:t>
            </a:fld>
            <a:endParaRPr lang="en-TR"/>
          </a:p>
        </p:txBody>
      </p:sp>
    </p:spTree>
    <p:extLst>
      <p:ext uri="{BB962C8B-B14F-4D97-AF65-F5344CB8AC3E}">
        <p14:creationId xmlns:p14="http://schemas.microsoft.com/office/powerpoint/2010/main" val="4237462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28</a:t>
            </a:fld>
            <a:endParaRPr lang="en-TR"/>
          </a:p>
        </p:txBody>
      </p:sp>
    </p:spTree>
    <p:extLst>
      <p:ext uri="{BB962C8B-B14F-4D97-AF65-F5344CB8AC3E}">
        <p14:creationId xmlns:p14="http://schemas.microsoft.com/office/powerpoint/2010/main" val="2291066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29</a:t>
            </a:fld>
            <a:endParaRPr lang="en-TR"/>
          </a:p>
        </p:txBody>
      </p:sp>
    </p:spTree>
    <p:extLst>
      <p:ext uri="{BB962C8B-B14F-4D97-AF65-F5344CB8AC3E}">
        <p14:creationId xmlns:p14="http://schemas.microsoft.com/office/powerpoint/2010/main" val="3698301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30</a:t>
            </a:fld>
            <a:endParaRPr lang="en-TR"/>
          </a:p>
        </p:txBody>
      </p:sp>
    </p:spTree>
    <p:extLst>
      <p:ext uri="{BB962C8B-B14F-4D97-AF65-F5344CB8AC3E}">
        <p14:creationId xmlns:p14="http://schemas.microsoft.com/office/powerpoint/2010/main" val="4004180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31</a:t>
            </a:fld>
            <a:endParaRPr lang="en-TR"/>
          </a:p>
        </p:txBody>
      </p:sp>
    </p:spTree>
    <p:extLst>
      <p:ext uri="{BB962C8B-B14F-4D97-AF65-F5344CB8AC3E}">
        <p14:creationId xmlns:p14="http://schemas.microsoft.com/office/powerpoint/2010/main" val="2844690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32</a:t>
            </a:fld>
            <a:endParaRPr lang="en-TR"/>
          </a:p>
        </p:txBody>
      </p:sp>
    </p:spTree>
    <p:extLst>
      <p:ext uri="{BB962C8B-B14F-4D97-AF65-F5344CB8AC3E}">
        <p14:creationId xmlns:p14="http://schemas.microsoft.com/office/powerpoint/2010/main" val="299449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ED0CB2F6-34ED-B44B-855E-21D27DB7D476}" type="slidenum">
              <a:rPr lang="en-TR" smtClean="0"/>
              <a:t>2</a:t>
            </a:fld>
            <a:endParaRPr lang="en-TR"/>
          </a:p>
        </p:txBody>
      </p:sp>
    </p:spTree>
    <p:extLst>
      <p:ext uri="{BB962C8B-B14F-4D97-AF65-F5344CB8AC3E}">
        <p14:creationId xmlns:p14="http://schemas.microsoft.com/office/powerpoint/2010/main" val="166444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33</a:t>
            </a:fld>
            <a:endParaRPr lang="en-TR"/>
          </a:p>
        </p:txBody>
      </p:sp>
    </p:spTree>
    <p:extLst>
      <p:ext uri="{BB962C8B-B14F-4D97-AF65-F5344CB8AC3E}">
        <p14:creationId xmlns:p14="http://schemas.microsoft.com/office/powerpoint/2010/main" val="3990530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34</a:t>
            </a:fld>
            <a:endParaRPr lang="en-TR"/>
          </a:p>
        </p:txBody>
      </p:sp>
    </p:spTree>
    <p:extLst>
      <p:ext uri="{BB962C8B-B14F-4D97-AF65-F5344CB8AC3E}">
        <p14:creationId xmlns:p14="http://schemas.microsoft.com/office/powerpoint/2010/main" val="3134565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ED0CB2F6-34ED-B44B-855E-21D27DB7D476}" type="slidenum">
              <a:rPr lang="en-TR" smtClean="0"/>
              <a:t>35</a:t>
            </a:fld>
            <a:endParaRPr lang="en-TR"/>
          </a:p>
        </p:txBody>
      </p:sp>
    </p:spTree>
    <p:extLst>
      <p:ext uri="{BB962C8B-B14F-4D97-AF65-F5344CB8AC3E}">
        <p14:creationId xmlns:p14="http://schemas.microsoft.com/office/powerpoint/2010/main" val="2389453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ED0CB2F6-34ED-B44B-855E-21D27DB7D476}" type="slidenum">
              <a:rPr lang="en-TR" smtClean="0"/>
              <a:t>36</a:t>
            </a:fld>
            <a:endParaRPr lang="en-TR"/>
          </a:p>
        </p:txBody>
      </p:sp>
    </p:spTree>
    <p:extLst>
      <p:ext uri="{BB962C8B-B14F-4D97-AF65-F5344CB8AC3E}">
        <p14:creationId xmlns:p14="http://schemas.microsoft.com/office/powerpoint/2010/main" val="1654409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ED0CB2F6-34ED-B44B-855E-21D27DB7D476}" type="slidenum">
              <a:rPr lang="en-TR" smtClean="0"/>
              <a:t>37</a:t>
            </a:fld>
            <a:endParaRPr lang="en-TR"/>
          </a:p>
        </p:txBody>
      </p:sp>
    </p:spTree>
    <p:extLst>
      <p:ext uri="{BB962C8B-B14F-4D97-AF65-F5344CB8AC3E}">
        <p14:creationId xmlns:p14="http://schemas.microsoft.com/office/powerpoint/2010/main" val="4084329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ED0CB2F6-34ED-B44B-855E-21D27DB7D476}" type="slidenum">
              <a:rPr lang="en-TR" smtClean="0"/>
              <a:t>38</a:t>
            </a:fld>
            <a:endParaRPr lang="en-TR"/>
          </a:p>
        </p:txBody>
      </p:sp>
    </p:spTree>
    <p:extLst>
      <p:ext uri="{BB962C8B-B14F-4D97-AF65-F5344CB8AC3E}">
        <p14:creationId xmlns:p14="http://schemas.microsoft.com/office/powerpoint/2010/main" val="3866964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39</a:t>
            </a:fld>
            <a:endParaRPr lang="en-TR"/>
          </a:p>
        </p:txBody>
      </p:sp>
    </p:spTree>
    <p:extLst>
      <p:ext uri="{BB962C8B-B14F-4D97-AF65-F5344CB8AC3E}">
        <p14:creationId xmlns:p14="http://schemas.microsoft.com/office/powerpoint/2010/main" val="126593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40</a:t>
            </a:fld>
            <a:endParaRPr lang="en-TR"/>
          </a:p>
        </p:txBody>
      </p:sp>
    </p:spTree>
    <p:extLst>
      <p:ext uri="{BB962C8B-B14F-4D97-AF65-F5344CB8AC3E}">
        <p14:creationId xmlns:p14="http://schemas.microsoft.com/office/powerpoint/2010/main" val="3058762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41</a:t>
            </a:fld>
            <a:endParaRPr lang="en-TR"/>
          </a:p>
        </p:txBody>
      </p:sp>
    </p:spTree>
    <p:extLst>
      <p:ext uri="{BB962C8B-B14F-4D97-AF65-F5344CB8AC3E}">
        <p14:creationId xmlns:p14="http://schemas.microsoft.com/office/powerpoint/2010/main" val="1579549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/Users/isdeniz/Documents/Documents - </a:t>
            </a:r>
            <a:r>
              <a:rPr lang="en-US" dirty="0" err="1"/>
              <a:t>isdeniz’s</a:t>
            </a:r>
            <a:r>
              <a:rPr lang="en-US" dirty="0"/>
              <a:t> MacBook Pro/github/Summary-2406/nlbse22_few_shot_llama3_8b_v2.ipynb</a:t>
            </a:r>
            <a:endParaRPr lang="en-TR" dirty="0"/>
          </a:p>
        </p:txBody>
      </p:sp>
      <p:sp>
        <p:nvSpPr>
          <p:cNvPr id="4" name="Slide Number Placeholder 3"/>
          <p:cNvSpPr>
            <a:spLocks noGrp="1"/>
          </p:cNvSpPr>
          <p:nvPr>
            <p:ph type="sldNum" sz="quarter" idx="5"/>
          </p:nvPr>
        </p:nvSpPr>
        <p:spPr/>
        <p:txBody>
          <a:bodyPr/>
          <a:lstStyle/>
          <a:p>
            <a:fld id="{ED0CB2F6-34ED-B44B-855E-21D27DB7D476}" type="slidenum">
              <a:rPr lang="en-TR" smtClean="0"/>
              <a:t>42</a:t>
            </a:fld>
            <a:endParaRPr lang="en-TR"/>
          </a:p>
        </p:txBody>
      </p:sp>
    </p:spTree>
    <p:extLst>
      <p:ext uri="{BB962C8B-B14F-4D97-AF65-F5344CB8AC3E}">
        <p14:creationId xmlns:p14="http://schemas.microsoft.com/office/powerpoint/2010/main" val="2855339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ED0CB2F6-34ED-B44B-855E-21D27DB7D476}" type="slidenum">
              <a:rPr lang="en-TR" smtClean="0"/>
              <a:t>7</a:t>
            </a:fld>
            <a:endParaRPr lang="en-TR"/>
          </a:p>
        </p:txBody>
      </p:sp>
    </p:spTree>
    <p:extLst>
      <p:ext uri="{BB962C8B-B14F-4D97-AF65-F5344CB8AC3E}">
        <p14:creationId xmlns:p14="http://schemas.microsoft.com/office/powerpoint/2010/main" val="2312573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/Users/isdeniz/Documents/Documents - </a:t>
            </a:r>
            <a:r>
              <a:rPr lang="en-US" dirty="0" err="1"/>
              <a:t>isdeniz’s</a:t>
            </a:r>
            <a:r>
              <a:rPr lang="en-US" dirty="0"/>
              <a:t> MacBook Pro/github/Summary-2406/nlbse22_few_shot_llama3_8b_v2.ipynb</a:t>
            </a:r>
            <a:endParaRPr lang="en-TR" dirty="0"/>
          </a:p>
        </p:txBody>
      </p:sp>
      <p:sp>
        <p:nvSpPr>
          <p:cNvPr id="4" name="Slide Number Placeholder 3"/>
          <p:cNvSpPr>
            <a:spLocks noGrp="1"/>
          </p:cNvSpPr>
          <p:nvPr>
            <p:ph type="sldNum" sz="quarter" idx="5"/>
          </p:nvPr>
        </p:nvSpPr>
        <p:spPr/>
        <p:txBody>
          <a:bodyPr/>
          <a:lstStyle/>
          <a:p>
            <a:fld id="{ED0CB2F6-34ED-B44B-855E-21D27DB7D476}" type="slidenum">
              <a:rPr lang="en-TR" smtClean="0"/>
              <a:t>43</a:t>
            </a:fld>
            <a:endParaRPr lang="en-TR"/>
          </a:p>
        </p:txBody>
      </p:sp>
    </p:spTree>
    <p:extLst>
      <p:ext uri="{BB962C8B-B14F-4D97-AF65-F5344CB8AC3E}">
        <p14:creationId xmlns:p14="http://schemas.microsoft.com/office/powerpoint/2010/main" val="4191673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44</a:t>
            </a:fld>
            <a:endParaRPr lang="en-TR"/>
          </a:p>
        </p:txBody>
      </p:sp>
    </p:spTree>
    <p:extLst>
      <p:ext uri="{BB962C8B-B14F-4D97-AF65-F5344CB8AC3E}">
        <p14:creationId xmlns:p14="http://schemas.microsoft.com/office/powerpoint/2010/main" val="108968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45</a:t>
            </a:fld>
            <a:endParaRPr lang="en-TR"/>
          </a:p>
        </p:txBody>
      </p:sp>
    </p:spTree>
    <p:extLst>
      <p:ext uri="{BB962C8B-B14F-4D97-AF65-F5344CB8AC3E}">
        <p14:creationId xmlns:p14="http://schemas.microsoft.com/office/powerpoint/2010/main" val="114464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46</a:t>
            </a:fld>
            <a:endParaRPr lang="en-TR"/>
          </a:p>
        </p:txBody>
      </p:sp>
    </p:spTree>
    <p:extLst>
      <p:ext uri="{BB962C8B-B14F-4D97-AF65-F5344CB8AC3E}">
        <p14:creationId xmlns:p14="http://schemas.microsoft.com/office/powerpoint/2010/main" val="1331105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47</a:t>
            </a:fld>
            <a:endParaRPr lang="en-TR"/>
          </a:p>
        </p:txBody>
      </p:sp>
    </p:spTree>
    <p:extLst>
      <p:ext uri="{BB962C8B-B14F-4D97-AF65-F5344CB8AC3E}">
        <p14:creationId xmlns:p14="http://schemas.microsoft.com/office/powerpoint/2010/main" val="3408257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NEXT: github roberta-0906/bug_clf_to_be_checked_issues_predicted_and_nlbse</a:t>
            </a:r>
          </a:p>
        </p:txBody>
      </p:sp>
      <p:sp>
        <p:nvSpPr>
          <p:cNvPr id="4" name="Slide Number Placeholder 3"/>
          <p:cNvSpPr>
            <a:spLocks noGrp="1"/>
          </p:cNvSpPr>
          <p:nvPr>
            <p:ph type="sldNum" sz="quarter" idx="5"/>
          </p:nvPr>
        </p:nvSpPr>
        <p:spPr/>
        <p:txBody>
          <a:bodyPr/>
          <a:lstStyle/>
          <a:p>
            <a:fld id="{ED0CB2F6-34ED-B44B-855E-21D27DB7D476}" type="slidenum">
              <a:rPr lang="en-TR" smtClean="0"/>
              <a:t>8</a:t>
            </a:fld>
            <a:endParaRPr lang="en-TR"/>
          </a:p>
        </p:txBody>
      </p:sp>
    </p:spTree>
    <p:extLst>
      <p:ext uri="{BB962C8B-B14F-4D97-AF65-F5344CB8AC3E}">
        <p14:creationId xmlns:p14="http://schemas.microsoft.com/office/powerpoint/2010/main" val="1451582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9</a:t>
            </a:fld>
            <a:endParaRPr lang="en-TR"/>
          </a:p>
        </p:txBody>
      </p:sp>
    </p:spTree>
    <p:extLst>
      <p:ext uri="{BB962C8B-B14F-4D97-AF65-F5344CB8AC3E}">
        <p14:creationId xmlns:p14="http://schemas.microsoft.com/office/powerpoint/2010/main" val="679187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10</a:t>
            </a:fld>
            <a:endParaRPr lang="en-TR"/>
          </a:p>
        </p:txBody>
      </p:sp>
    </p:spTree>
    <p:extLst>
      <p:ext uri="{BB962C8B-B14F-4D97-AF65-F5344CB8AC3E}">
        <p14:creationId xmlns:p14="http://schemas.microsoft.com/office/powerpoint/2010/main" val="351491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11</a:t>
            </a:fld>
            <a:endParaRPr lang="en-TR"/>
          </a:p>
        </p:txBody>
      </p:sp>
    </p:spTree>
    <p:extLst>
      <p:ext uri="{BB962C8B-B14F-4D97-AF65-F5344CB8AC3E}">
        <p14:creationId xmlns:p14="http://schemas.microsoft.com/office/powerpoint/2010/main" val="2129216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p:custDataLst>
              <p:tags r:id="rId1"/>
            </p:custDataLst>
          </p:nvPr>
        </p:nvSpPr>
        <p:spPr/>
        <p:txBody>
          <a:bodyPr/>
          <a:lstStyle/>
          <a:p>
            <a:r>
              <a:rPr lang="tr-TR"/>
              <a:t>TASNİF DIŞI</a:t>
            </a:r>
          </a:p>
        </p:txBody>
      </p:sp>
      <p:sp>
        <p:nvSpPr>
          <p:cNvPr id="5" name="Footer Placeholder 4"/>
          <p:cNvSpPr>
            <a:spLocks noGrp="1"/>
          </p:cNvSpPr>
          <p:nvPr>
            <p:ph type="ftr" sz="quarter" idx="4"/>
          </p:nvPr>
        </p:nvSpPr>
        <p:spPr/>
        <p:txBody>
          <a:bodyPr/>
          <a:lstStyle/>
          <a:p>
            <a:endParaRPr lang="en-TR"/>
          </a:p>
        </p:txBody>
      </p:sp>
      <p:sp>
        <p:nvSpPr>
          <p:cNvPr id="6" name="Slide Number Placeholder 5"/>
          <p:cNvSpPr>
            <a:spLocks noGrp="1"/>
          </p:cNvSpPr>
          <p:nvPr>
            <p:ph type="sldNum" sz="quarter" idx="5"/>
          </p:nvPr>
        </p:nvSpPr>
        <p:spPr/>
        <p:txBody>
          <a:bodyPr/>
          <a:lstStyle/>
          <a:p>
            <a:fld id="{ED0CB2F6-34ED-B44B-855E-21D27DB7D476}" type="slidenum">
              <a:rPr lang="en-TR" smtClean="0"/>
              <a:t>12</a:t>
            </a:fld>
            <a:endParaRPr lang="en-TR"/>
          </a:p>
        </p:txBody>
      </p:sp>
    </p:spTree>
    <p:extLst>
      <p:ext uri="{BB962C8B-B14F-4D97-AF65-F5344CB8AC3E}">
        <p14:creationId xmlns:p14="http://schemas.microsoft.com/office/powerpoint/2010/main" val="2272286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FE7E-D052-3BB7-EFB3-5BD3C7AE51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11E8395B-C9FB-01FD-3634-138BB36E92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4CAD0708-BA22-7AC9-BE7A-CA137C2F5CBF}"/>
              </a:ext>
            </a:extLst>
          </p:cNvPr>
          <p:cNvSpPr>
            <a:spLocks noGrp="1"/>
          </p:cNvSpPr>
          <p:nvPr>
            <p:ph type="dt" sz="half" idx="10"/>
          </p:nvPr>
        </p:nvSpPr>
        <p:spPr/>
        <p:txBody>
          <a:bodyPr/>
          <a:lstStyle/>
          <a:p>
            <a:fld id="{7D2E1D6B-5A35-704B-8F7D-9D51D292308C}" type="datetime1">
              <a:rPr lang="tr-TR" smtClean="0"/>
              <a:t>6.07.2024</a:t>
            </a:fld>
            <a:endParaRPr lang="en-TR"/>
          </a:p>
        </p:txBody>
      </p:sp>
      <p:sp>
        <p:nvSpPr>
          <p:cNvPr id="5" name="Footer Placeholder 4">
            <a:extLst>
              <a:ext uri="{FF2B5EF4-FFF2-40B4-BE49-F238E27FC236}">
                <a16:creationId xmlns:a16="http://schemas.microsoft.com/office/drawing/2014/main" id="{6ACCFE59-3A36-71AF-340F-A5D64A53D061}"/>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6014246-BCD5-E401-5C4F-DB4907685CD1}"/>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1545102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552F-DD07-7AF7-101B-54A84F9C396A}"/>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19F95210-1A67-8110-7F03-CFB07532FA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9EBBC081-D748-132E-55B0-573876B16BD1}"/>
              </a:ext>
            </a:extLst>
          </p:cNvPr>
          <p:cNvSpPr>
            <a:spLocks noGrp="1"/>
          </p:cNvSpPr>
          <p:nvPr>
            <p:ph type="dt" sz="half" idx="10"/>
          </p:nvPr>
        </p:nvSpPr>
        <p:spPr/>
        <p:txBody>
          <a:bodyPr/>
          <a:lstStyle/>
          <a:p>
            <a:fld id="{BF9AA9B3-0C80-AA4F-8CED-3D8C9FE5B02C}" type="datetime1">
              <a:rPr lang="tr-TR" smtClean="0"/>
              <a:t>6.07.2024</a:t>
            </a:fld>
            <a:endParaRPr lang="en-TR"/>
          </a:p>
        </p:txBody>
      </p:sp>
      <p:sp>
        <p:nvSpPr>
          <p:cNvPr id="5" name="Footer Placeholder 4">
            <a:extLst>
              <a:ext uri="{FF2B5EF4-FFF2-40B4-BE49-F238E27FC236}">
                <a16:creationId xmlns:a16="http://schemas.microsoft.com/office/drawing/2014/main" id="{6007F153-B1BA-DF3E-C181-76D2DEFDE5E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A5531EF-07BB-9EC2-AFC0-C83E56D7BACF}"/>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455446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49F8F5-E7DD-0A35-598D-357D6C8AB1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9F5509B0-13C3-5A10-5DBA-DF44179EE5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931910D1-43FE-1948-8EFD-4718A57C2B2B}"/>
              </a:ext>
            </a:extLst>
          </p:cNvPr>
          <p:cNvSpPr>
            <a:spLocks noGrp="1"/>
          </p:cNvSpPr>
          <p:nvPr>
            <p:ph type="dt" sz="half" idx="10"/>
          </p:nvPr>
        </p:nvSpPr>
        <p:spPr/>
        <p:txBody>
          <a:bodyPr/>
          <a:lstStyle/>
          <a:p>
            <a:fld id="{5CC1D438-A364-1344-AAC0-0582BB4A5111}" type="datetime1">
              <a:rPr lang="tr-TR" smtClean="0"/>
              <a:t>6.07.2024</a:t>
            </a:fld>
            <a:endParaRPr lang="en-TR"/>
          </a:p>
        </p:txBody>
      </p:sp>
      <p:sp>
        <p:nvSpPr>
          <p:cNvPr id="5" name="Footer Placeholder 4">
            <a:extLst>
              <a:ext uri="{FF2B5EF4-FFF2-40B4-BE49-F238E27FC236}">
                <a16:creationId xmlns:a16="http://schemas.microsoft.com/office/drawing/2014/main" id="{5D97FE12-6334-2689-BB91-F1D5F264B11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EFB35F3B-856C-727C-C983-F575350CE19F}"/>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1996710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82A3-CD75-E513-FF05-871825C3929D}"/>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F4406956-6C2C-18CE-7643-C3B49B5393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77677D75-304B-B342-5300-6AB7A0C9368E}"/>
              </a:ext>
            </a:extLst>
          </p:cNvPr>
          <p:cNvSpPr>
            <a:spLocks noGrp="1"/>
          </p:cNvSpPr>
          <p:nvPr>
            <p:ph type="dt" sz="half" idx="10"/>
          </p:nvPr>
        </p:nvSpPr>
        <p:spPr/>
        <p:txBody>
          <a:bodyPr/>
          <a:lstStyle/>
          <a:p>
            <a:fld id="{FADE76E4-D701-4041-8DA2-4F42CC5E8BB0}" type="datetime1">
              <a:rPr lang="tr-TR" smtClean="0"/>
              <a:t>6.07.2024</a:t>
            </a:fld>
            <a:endParaRPr lang="en-TR"/>
          </a:p>
        </p:txBody>
      </p:sp>
      <p:sp>
        <p:nvSpPr>
          <p:cNvPr id="5" name="Footer Placeholder 4">
            <a:extLst>
              <a:ext uri="{FF2B5EF4-FFF2-40B4-BE49-F238E27FC236}">
                <a16:creationId xmlns:a16="http://schemas.microsoft.com/office/drawing/2014/main" id="{83790989-F30E-25E8-CB61-D1E05CFB920A}"/>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72DEFE1-52FD-F4D2-5B48-D4F7A2317262}"/>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2011358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EC94-FED0-1EC8-EDFB-F79C7E22A5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2BA3651B-506C-0F41-B3B0-7A2340CBD2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EA5D-03F4-EE94-5786-929677313E24}"/>
              </a:ext>
            </a:extLst>
          </p:cNvPr>
          <p:cNvSpPr>
            <a:spLocks noGrp="1"/>
          </p:cNvSpPr>
          <p:nvPr>
            <p:ph type="dt" sz="half" idx="10"/>
          </p:nvPr>
        </p:nvSpPr>
        <p:spPr/>
        <p:txBody>
          <a:bodyPr/>
          <a:lstStyle/>
          <a:p>
            <a:fld id="{E7846D1C-491F-0546-B14D-014953D96CF0}" type="datetime1">
              <a:rPr lang="tr-TR" smtClean="0"/>
              <a:t>6.07.2024</a:t>
            </a:fld>
            <a:endParaRPr lang="en-TR"/>
          </a:p>
        </p:txBody>
      </p:sp>
      <p:sp>
        <p:nvSpPr>
          <p:cNvPr id="5" name="Footer Placeholder 4">
            <a:extLst>
              <a:ext uri="{FF2B5EF4-FFF2-40B4-BE49-F238E27FC236}">
                <a16:creationId xmlns:a16="http://schemas.microsoft.com/office/drawing/2014/main" id="{0B067D88-8250-59D0-A6A6-53E467838650}"/>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CE91259-BDE1-C846-FD62-0803963C7514}"/>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384542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4F194-05B9-9D1A-796E-084DD84D07D0}"/>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CD80B56-862A-A2C6-3368-FFDE441326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7C6A5C8C-3A90-C2A4-A634-349860125D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A5BD0FC8-B5A9-263D-B7E3-8B67DA683827}"/>
              </a:ext>
            </a:extLst>
          </p:cNvPr>
          <p:cNvSpPr>
            <a:spLocks noGrp="1"/>
          </p:cNvSpPr>
          <p:nvPr>
            <p:ph type="dt" sz="half" idx="10"/>
          </p:nvPr>
        </p:nvSpPr>
        <p:spPr/>
        <p:txBody>
          <a:bodyPr/>
          <a:lstStyle/>
          <a:p>
            <a:fld id="{77A4E8DF-21FD-E34F-B9E7-92C073070C8B}" type="datetime1">
              <a:rPr lang="tr-TR" smtClean="0"/>
              <a:t>6.07.2024</a:t>
            </a:fld>
            <a:endParaRPr lang="en-TR"/>
          </a:p>
        </p:txBody>
      </p:sp>
      <p:sp>
        <p:nvSpPr>
          <p:cNvPr id="6" name="Footer Placeholder 5">
            <a:extLst>
              <a:ext uri="{FF2B5EF4-FFF2-40B4-BE49-F238E27FC236}">
                <a16:creationId xmlns:a16="http://schemas.microsoft.com/office/drawing/2014/main" id="{DF3B6F4D-C930-62FC-3A02-55931954B995}"/>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8E3BFA21-A05E-DC4A-E6C7-A214ED186173}"/>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242809086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1047-949E-09B0-5D16-91A1E77AFA71}"/>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A1B7A881-4001-45DE-6E8E-1039BE367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668BB8-222E-41CE-E5E4-40FDDD2C44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C60A9426-C361-15BC-36EF-41B33F092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5E12B4-9C98-4CD9-B150-152697AAF6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59A93CD0-3C51-1268-8A4A-5E71F7397B71}"/>
              </a:ext>
            </a:extLst>
          </p:cNvPr>
          <p:cNvSpPr>
            <a:spLocks noGrp="1"/>
          </p:cNvSpPr>
          <p:nvPr>
            <p:ph type="dt" sz="half" idx="10"/>
          </p:nvPr>
        </p:nvSpPr>
        <p:spPr/>
        <p:txBody>
          <a:bodyPr/>
          <a:lstStyle/>
          <a:p>
            <a:fld id="{94199C79-4A6F-2346-AEDF-68262C07F3F0}" type="datetime1">
              <a:rPr lang="tr-TR" smtClean="0"/>
              <a:t>6.07.2024</a:t>
            </a:fld>
            <a:endParaRPr lang="en-TR"/>
          </a:p>
        </p:txBody>
      </p:sp>
      <p:sp>
        <p:nvSpPr>
          <p:cNvPr id="8" name="Footer Placeholder 7">
            <a:extLst>
              <a:ext uri="{FF2B5EF4-FFF2-40B4-BE49-F238E27FC236}">
                <a16:creationId xmlns:a16="http://schemas.microsoft.com/office/drawing/2014/main" id="{955155B7-4501-6452-F46F-22FAAC93914F}"/>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9B5D372A-6621-8EDF-A261-55A919317CBA}"/>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266265858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61AD-EE28-FF62-08BD-C212449BA470}"/>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39D39510-F67F-AA5E-EF17-C3089ED2A573}"/>
              </a:ext>
            </a:extLst>
          </p:cNvPr>
          <p:cNvSpPr>
            <a:spLocks noGrp="1"/>
          </p:cNvSpPr>
          <p:nvPr>
            <p:ph type="dt" sz="half" idx="10"/>
          </p:nvPr>
        </p:nvSpPr>
        <p:spPr/>
        <p:txBody>
          <a:bodyPr/>
          <a:lstStyle/>
          <a:p>
            <a:fld id="{9950AE17-58B2-384D-BD59-57FD4A0063A6}" type="datetime1">
              <a:rPr lang="tr-TR" smtClean="0"/>
              <a:t>6.07.2024</a:t>
            </a:fld>
            <a:endParaRPr lang="en-TR"/>
          </a:p>
        </p:txBody>
      </p:sp>
      <p:sp>
        <p:nvSpPr>
          <p:cNvPr id="4" name="Footer Placeholder 3">
            <a:extLst>
              <a:ext uri="{FF2B5EF4-FFF2-40B4-BE49-F238E27FC236}">
                <a16:creationId xmlns:a16="http://schemas.microsoft.com/office/drawing/2014/main" id="{C37F58BC-6056-C0CC-3D86-21AB8621607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83C4DA75-571D-7C73-FBF8-B6522CA9E815}"/>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11990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10060-15DE-E323-B2F5-1082EC1BFA5D}"/>
              </a:ext>
            </a:extLst>
          </p:cNvPr>
          <p:cNvSpPr>
            <a:spLocks noGrp="1"/>
          </p:cNvSpPr>
          <p:nvPr>
            <p:ph type="dt" sz="half" idx="10"/>
          </p:nvPr>
        </p:nvSpPr>
        <p:spPr/>
        <p:txBody>
          <a:bodyPr/>
          <a:lstStyle/>
          <a:p>
            <a:fld id="{4044862C-B84F-2B45-B9A5-1A4C38B4B2E8}" type="datetime1">
              <a:rPr lang="tr-TR" smtClean="0"/>
              <a:t>6.07.2024</a:t>
            </a:fld>
            <a:endParaRPr lang="en-TR"/>
          </a:p>
        </p:txBody>
      </p:sp>
      <p:sp>
        <p:nvSpPr>
          <p:cNvPr id="3" name="Footer Placeholder 2">
            <a:extLst>
              <a:ext uri="{FF2B5EF4-FFF2-40B4-BE49-F238E27FC236}">
                <a16:creationId xmlns:a16="http://schemas.microsoft.com/office/drawing/2014/main" id="{579543F3-7EEF-4369-0EC3-C8203D3C298A}"/>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351647D8-0438-4A78-A88C-86CD64956FB5}"/>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2583034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296E6-2F74-D217-00B2-788E961A9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243FC1F4-5D5C-9C5C-798D-2CB2AEAF4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BAAF1B26-B61C-BB62-B039-2979E73F0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7AFB0E-1E0C-FD33-A7A3-DD22BB6107B8}"/>
              </a:ext>
            </a:extLst>
          </p:cNvPr>
          <p:cNvSpPr>
            <a:spLocks noGrp="1"/>
          </p:cNvSpPr>
          <p:nvPr>
            <p:ph type="dt" sz="half" idx="10"/>
          </p:nvPr>
        </p:nvSpPr>
        <p:spPr/>
        <p:txBody>
          <a:bodyPr/>
          <a:lstStyle/>
          <a:p>
            <a:fld id="{7ACB5C3C-7BA0-B74E-A5CA-E1B5CE16AE2F}" type="datetime1">
              <a:rPr lang="tr-TR" smtClean="0"/>
              <a:t>6.07.2024</a:t>
            </a:fld>
            <a:endParaRPr lang="en-TR"/>
          </a:p>
        </p:txBody>
      </p:sp>
      <p:sp>
        <p:nvSpPr>
          <p:cNvPr id="6" name="Footer Placeholder 5">
            <a:extLst>
              <a:ext uri="{FF2B5EF4-FFF2-40B4-BE49-F238E27FC236}">
                <a16:creationId xmlns:a16="http://schemas.microsoft.com/office/drawing/2014/main" id="{B75A0D5A-DC7E-B44D-A9A2-8F370344D65B}"/>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6F7D5F00-A4A0-932A-CEF8-13343C88ABBE}"/>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97446122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9E11-65B2-BD88-65EA-F618A0ACA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21828CB0-209A-6537-6C29-593D3C8CA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BAF6D694-1E33-E249-8B55-CC4D66E2D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DE7A4D-82DF-1BBF-848A-40954A56704F}"/>
              </a:ext>
            </a:extLst>
          </p:cNvPr>
          <p:cNvSpPr>
            <a:spLocks noGrp="1"/>
          </p:cNvSpPr>
          <p:nvPr>
            <p:ph type="dt" sz="half" idx="10"/>
          </p:nvPr>
        </p:nvSpPr>
        <p:spPr/>
        <p:txBody>
          <a:bodyPr/>
          <a:lstStyle/>
          <a:p>
            <a:fld id="{B5F398BC-4EA2-9846-BCFF-2D54A6773FFC}" type="datetime1">
              <a:rPr lang="tr-TR" smtClean="0"/>
              <a:t>6.07.2024</a:t>
            </a:fld>
            <a:endParaRPr lang="en-TR"/>
          </a:p>
        </p:txBody>
      </p:sp>
      <p:sp>
        <p:nvSpPr>
          <p:cNvPr id="6" name="Footer Placeholder 5">
            <a:extLst>
              <a:ext uri="{FF2B5EF4-FFF2-40B4-BE49-F238E27FC236}">
                <a16:creationId xmlns:a16="http://schemas.microsoft.com/office/drawing/2014/main" id="{70DB06F2-5C57-8D43-80D8-979F7B563B52}"/>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78FCDA71-1B73-ADF9-0EFF-7E0B730B725C}"/>
              </a:ext>
            </a:extLst>
          </p:cNvPr>
          <p:cNvSpPr>
            <a:spLocks noGrp="1"/>
          </p:cNvSpPr>
          <p:nvPr>
            <p:ph type="sldNum" sz="quarter" idx="12"/>
          </p:nvPr>
        </p:nvSpPr>
        <p:spPr/>
        <p:txBody>
          <a:bodyPr/>
          <a:lstStyle/>
          <a:p>
            <a:fld id="{64CB11F6-019F-124C-8B86-58575C4BBC84}" type="slidenum">
              <a:rPr lang="en-TR" smtClean="0"/>
              <a:t>‹#›</a:t>
            </a:fld>
            <a:endParaRPr lang="en-TR"/>
          </a:p>
        </p:txBody>
      </p:sp>
    </p:spTree>
    <p:extLst>
      <p:ext uri="{BB962C8B-B14F-4D97-AF65-F5344CB8AC3E}">
        <p14:creationId xmlns:p14="http://schemas.microsoft.com/office/powerpoint/2010/main" val="3611669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879C5F-6F61-5E18-E7FA-245E2A2BFC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689C4676-DB66-8218-5C86-F425E4C549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4CDB3AB4-AE9D-A443-8AA4-4252FED8F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41542F-2A79-6F48-8223-EB90212AEF5F}" type="datetime1">
              <a:rPr lang="tr-TR" smtClean="0"/>
              <a:t>6.07.2024</a:t>
            </a:fld>
            <a:endParaRPr lang="en-TR"/>
          </a:p>
        </p:txBody>
      </p:sp>
      <p:sp>
        <p:nvSpPr>
          <p:cNvPr id="5" name="Footer Placeholder 4">
            <a:extLst>
              <a:ext uri="{FF2B5EF4-FFF2-40B4-BE49-F238E27FC236}">
                <a16:creationId xmlns:a16="http://schemas.microsoft.com/office/drawing/2014/main" id="{03073903-8A14-59CF-B024-C97D4DDB5A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TR"/>
          </a:p>
        </p:txBody>
      </p:sp>
      <p:sp>
        <p:nvSpPr>
          <p:cNvPr id="6" name="Slide Number Placeholder 5">
            <a:extLst>
              <a:ext uri="{FF2B5EF4-FFF2-40B4-BE49-F238E27FC236}">
                <a16:creationId xmlns:a16="http://schemas.microsoft.com/office/drawing/2014/main" id="{C36CB9FC-8445-7A55-3DE5-22D5D46A2B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CB11F6-019F-124C-8B86-58575C4BBC84}" type="slidenum">
              <a:rPr lang="en-TR" smtClean="0"/>
              <a:t>‹#›</a:t>
            </a:fld>
            <a:endParaRPr lang="en-TR"/>
          </a:p>
        </p:txBody>
      </p:sp>
    </p:spTree>
    <p:extLst>
      <p:ext uri="{BB962C8B-B14F-4D97-AF65-F5344CB8AC3E}">
        <p14:creationId xmlns:p14="http://schemas.microsoft.com/office/powerpoint/2010/main" val="763298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tickettagger.blob.core.windows.net/datasets/github-labels-top3-803k-train.tar.gz"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ickettagger.blob.core.windows.net/datasets/github-labels-top3-803k-test.tar.g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53152582-3C82-E267-2178-689D5B7A8516}"/>
              </a:ext>
            </a:extLst>
          </p:cNvPr>
          <p:cNvSpPr txBox="1"/>
          <p:nvPr/>
        </p:nvSpPr>
        <p:spPr>
          <a:xfrm>
            <a:off x="1839055" y="4052255"/>
            <a:ext cx="1339158" cy="338554"/>
          </a:xfrm>
          <a:prstGeom prst="rect">
            <a:avLst/>
          </a:prstGeom>
          <a:noFill/>
        </p:spPr>
        <p:txBody>
          <a:bodyPr wrap="square" rtlCol="0">
            <a:spAutoFit/>
          </a:bodyPr>
          <a:lstStyle/>
          <a:p>
            <a:pPr algn="ctr"/>
            <a:r>
              <a:rPr lang="en-TR" sz="1600" dirty="0">
                <a:latin typeface="CharisSIL"/>
                <a:ea typeface="Times New Roman" panose="02020603050405020304" pitchFamily="18" charset="0"/>
              </a:rPr>
              <a:t>&gt;</a:t>
            </a:r>
            <a:endParaRPr lang="en-TR"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BC6E32A9-F5CF-685A-C86E-CBBE202F306F}"/>
              </a:ext>
            </a:extLst>
          </p:cNvPr>
          <p:cNvSpPr>
            <a:spLocks noGrp="1"/>
          </p:cNvSpPr>
          <p:nvPr>
            <p:ph type="sldNum" sz="quarter" idx="12"/>
          </p:nvPr>
        </p:nvSpPr>
        <p:spPr/>
        <p:txBody>
          <a:bodyPr/>
          <a:lstStyle/>
          <a:p>
            <a:fld id="{64CB11F6-019F-124C-8B86-58575C4BBC84}" type="slidenum">
              <a:rPr lang="en-TR" smtClean="0"/>
              <a:t>0</a:t>
            </a:fld>
            <a:endParaRPr lang="en-TR"/>
          </a:p>
        </p:txBody>
      </p:sp>
      <p:sp>
        <p:nvSpPr>
          <p:cNvPr id="5" name="Rectangle 4">
            <a:extLst>
              <a:ext uri="{FF2B5EF4-FFF2-40B4-BE49-F238E27FC236}">
                <a16:creationId xmlns:a16="http://schemas.microsoft.com/office/drawing/2014/main" id="{A9E84BD8-C187-34BB-274C-B3135180F8F2}"/>
              </a:ext>
            </a:extLst>
          </p:cNvPr>
          <p:cNvSpPr/>
          <p:nvPr/>
        </p:nvSpPr>
        <p:spPr>
          <a:xfrm>
            <a:off x="1068636" y="550843"/>
            <a:ext cx="2880000" cy="577245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cxnSp>
        <p:nvCxnSpPr>
          <p:cNvPr id="7" name="Straight Connector 6">
            <a:extLst>
              <a:ext uri="{FF2B5EF4-FFF2-40B4-BE49-F238E27FC236}">
                <a16:creationId xmlns:a16="http://schemas.microsoft.com/office/drawing/2014/main" id="{4F677F4B-F753-DC95-7AAB-EF14F3477674}"/>
              </a:ext>
            </a:extLst>
          </p:cNvPr>
          <p:cNvCxnSpPr>
            <a:cxnSpLocks/>
          </p:cNvCxnSpPr>
          <p:nvPr/>
        </p:nvCxnSpPr>
        <p:spPr>
          <a:xfrm>
            <a:off x="1068636" y="5699855"/>
            <a:ext cx="2880000" cy="0"/>
          </a:xfrm>
          <a:prstGeom prst="line">
            <a:avLst/>
          </a:prstGeom>
          <a:ln w="28575"/>
        </p:spPr>
        <p:style>
          <a:lnRef idx="2">
            <a:schemeClr val="dk1"/>
          </a:lnRef>
          <a:fillRef idx="0">
            <a:schemeClr val="dk1"/>
          </a:fillRef>
          <a:effectRef idx="1">
            <a:schemeClr val="dk1"/>
          </a:effectRef>
          <a:fontRef idx="minor">
            <a:schemeClr val="tx1"/>
          </a:fontRef>
        </p:style>
      </p:cxnSp>
      <p:sp>
        <p:nvSpPr>
          <p:cNvPr id="11" name="Oval 10">
            <a:extLst>
              <a:ext uri="{FF2B5EF4-FFF2-40B4-BE49-F238E27FC236}">
                <a16:creationId xmlns:a16="http://schemas.microsoft.com/office/drawing/2014/main" id="{35D96C0F-1FAD-A96C-E04B-9246356DEAC8}"/>
              </a:ext>
            </a:extLst>
          </p:cNvPr>
          <p:cNvSpPr/>
          <p:nvPr/>
        </p:nvSpPr>
        <p:spPr>
          <a:xfrm>
            <a:off x="1584131" y="5838768"/>
            <a:ext cx="363557" cy="3635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R" dirty="0"/>
              <a:t>1</a:t>
            </a:r>
          </a:p>
        </p:txBody>
      </p:sp>
      <p:pic>
        <p:nvPicPr>
          <p:cNvPr id="1026" name="Picture 2" descr="3,148 Github Icons, Logos, Symbols - Free in SVG, PNG, GIF | IconScout">
            <a:extLst>
              <a:ext uri="{FF2B5EF4-FFF2-40B4-BE49-F238E27FC236}">
                <a16:creationId xmlns:a16="http://schemas.microsoft.com/office/drawing/2014/main" id="{9A126A6F-A14D-65A9-1194-F90421595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804" y="705081"/>
            <a:ext cx="795663" cy="7956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3B7E829-74CB-5B28-4342-2C010A6A0F81}"/>
              </a:ext>
            </a:extLst>
          </p:cNvPr>
          <p:cNvSpPr txBox="1"/>
          <p:nvPr/>
        </p:nvSpPr>
        <p:spPr>
          <a:xfrm>
            <a:off x="2110804" y="5832993"/>
            <a:ext cx="1374054" cy="369332"/>
          </a:xfrm>
          <a:prstGeom prst="rect">
            <a:avLst/>
          </a:prstGeom>
          <a:noFill/>
        </p:spPr>
        <p:txBody>
          <a:bodyPr wrap="square" rtlCol="0">
            <a:spAutoFit/>
          </a:bodyPr>
          <a:lstStyle/>
          <a:p>
            <a:r>
              <a:rPr lang="en-TR" dirty="0">
                <a:latin typeface="CharisSIL"/>
                <a:ea typeface="Times New Roman" panose="02020603050405020304" pitchFamily="18" charset="0"/>
              </a:rPr>
              <a:t>Initial Query</a:t>
            </a:r>
            <a:endParaRPr lang="en-TR" sz="1600" dirty="0">
              <a:effectLst/>
              <a:latin typeface="Times New Roman" panose="02020603050405020304" pitchFamily="18" charset="0"/>
              <a:ea typeface="Times New Roman" panose="02020603050405020304" pitchFamily="18" charset="0"/>
            </a:endParaRPr>
          </a:p>
        </p:txBody>
      </p:sp>
      <p:cxnSp>
        <p:nvCxnSpPr>
          <p:cNvPr id="25" name="Straight Connector 24">
            <a:extLst>
              <a:ext uri="{FF2B5EF4-FFF2-40B4-BE49-F238E27FC236}">
                <a16:creationId xmlns:a16="http://schemas.microsoft.com/office/drawing/2014/main" id="{5B5E085B-B0A5-2FC8-41F9-01EDCB57EFA6}"/>
              </a:ext>
            </a:extLst>
          </p:cNvPr>
          <p:cNvCxnSpPr>
            <a:cxnSpLocks/>
          </p:cNvCxnSpPr>
          <p:nvPr/>
        </p:nvCxnSpPr>
        <p:spPr>
          <a:xfrm>
            <a:off x="1068636" y="1627529"/>
            <a:ext cx="2880000" cy="0"/>
          </a:xfrm>
          <a:prstGeom prst="line">
            <a:avLst/>
          </a:prstGeom>
          <a:ln w="28575"/>
        </p:spPr>
        <p:style>
          <a:lnRef idx="2">
            <a:schemeClr val="dk1"/>
          </a:lnRef>
          <a:fillRef idx="0">
            <a:schemeClr val="dk1"/>
          </a:fillRef>
          <a:effectRef idx="1">
            <a:schemeClr val="dk1"/>
          </a:effectRef>
          <a:fontRef idx="minor">
            <a:schemeClr val="tx1"/>
          </a:fontRef>
        </p:style>
      </p:cxnSp>
      <p:pic>
        <p:nvPicPr>
          <p:cNvPr id="1046" name="Picture 22" descr="Download Java Logo in SVG Vector or PNG File Format - Logo.wine">
            <a:extLst>
              <a:ext uri="{FF2B5EF4-FFF2-40B4-BE49-F238E27FC236}">
                <a16:creationId xmlns:a16="http://schemas.microsoft.com/office/drawing/2014/main" id="{45FA985B-ED59-CC0E-5D70-4BF0B8E20B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892" t="15718" r="35269" b="14596"/>
          <a:stretch/>
        </p:blipFill>
        <p:spPr bwMode="auto">
          <a:xfrm>
            <a:off x="2269634" y="1710258"/>
            <a:ext cx="478000" cy="74422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AD6DDB93-4A6C-0465-5D16-A31908059F87}"/>
              </a:ext>
            </a:extLst>
          </p:cNvPr>
          <p:cNvPicPr>
            <a:picLocks noChangeAspect="1"/>
          </p:cNvPicPr>
          <p:nvPr/>
        </p:nvPicPr>
        <p:blipFill rotWithShape="1">
          <a:blip r:embed="rId5"/>
          <a:srcRect t="17707" b="16210"/>
          <a:stretch/>
        </p:blipFill>
        <p:spPr>
          <a:xfrm>
            <a:off x="1115271" y="2550339"/>
            <a:ext cx="889000" cy="268560"/>
          </a:xfrm>
          <a:prstGeom prst="rect">
            <a:avLst/>
          </a:prstGeom>
        </p:spPr>
      </p:pic>
      <p:pic>
        <p:nvPicPr>
          <p:cNvPr id="1056" name="Picture 32" descr="Check Icon PNG Images, Vectors Free Download - Pngtree">
            <a:extLst>
              <a:ext uri="{FF2B5EF4-FFF2-40B4-BE49-F238E27FC236}">
                <a16:creationId xmlns:a16="http://schemas.microsoft.com/office/drawing/2014/main" id="{83477458-77D3-3BFA-DC30-E926A63AF0A8}"/>
              </a:ext>
            </a:extLst>
          </p:cNvPr>
          <p:cNvPicPr>
            <a:picLocks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2973" t="25000" r="24324" b="25779"/>
          <a:stretch/>
        </p:blipFill>
        <p:spPr bwMode="auto">
          <a:xfrm>
            <a:off x="1883426" y="2546546"/>
            <a:ext cx="275379" cy="26856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11451A1E-2B97-F48A-F5F2-9DD53F0A9450}"/>
              </a:ext>
            </a:extLst>
          </p:cNvPr>
          <p:cNvPicPr>
            <a:picLocks noChangeAspect="1"/>
          </p:cNvPicPr>
          <p:nvPr/>
        </p:nvPicPr>
        <p:blipFill rotWithShape="1">
          <a:blip r:embed="rId8"/>
          <a:srcRect t="14687" b="13619"/>
          <a:stretch/>
        </p:blipFill>
        <p:spPr>
          <a:xfrm>
            <a:off x="2183884" y="2886786"/>
            <a:ext cx="1355772" cy="270000"/>
          </a:xfrm>
          <a:prstGeom prst="rect">
            <a:avLst/>
          </a:prstGeom>
        </p:spPr>
      </p:pic>
      <p:pic>
        <p:nvPicPr>
          <p:cNvPr id="35" name="Picture 34">
            <a:extLst>
              <a:ext uri="{FF2B5EF4-FFF2-40B4-BE49-F238E27FC236}">
                <a16:creationId xmlns:a16="http://schemas.microsoft.com/office/drawing/2014/main" id="{4C6446B2-E0D3-09CE-5776-DD8AEDAE79A9}"/>
              </a:ext>
            </a:extLst>
          </p:cNvPr>
          <p:cNvPicPr>
            <a:picLocks noChangeAspect="1"/>
          </p:cNvPicPr>
          <p:nvPr/>
        </p:nvPicPr>
        <p:blipFill rotWithShape="1">
          <a:blip r:embed="rId9"/>
          <a:srcRect t="16215" b="5586"/>
          <a:stretch/>
        </p:blipFill>
        <p:spPr>
          <a:xfrm>
            <a:off x="2188226" y="3206286"/>
            <a:ext cx="1435100" cy="327731"/>
          </a:xfrm>
          <a:prstGeom prst="rect">
            <a:avLst/>
          </a:prstGeom>
        </p:spPr>
      </p:pic>
      <p:pic>
        <p:nvPicPr>
          <p:cNvPr id="1074" name="Picture 50" descr="Wrong Symbol PNGs for Free Download">
            <a:extLst>
              <a:ext uri="{FF2B5EF4-FFF2-40B4-BE49-F238E27FC236}">
                <a16:creationId xmlns:a16="http://schemas.microsoft.com/office/drawing/2014/main" id="{98768BD5-FD6C-8970-5FAF-E1E2CE35C3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9656" y="2886786"/>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0" descr="Wrong Symbol PNGs for Free Download">
            <a:extLst>
              <a:ext uri="{FF2B5EF4-FFF2-40B4-BE49-F238E27FC236}">
                <a16:creationId xmlns:a16="http://schemas.microsoft.com/office/drawing/2014/main" id="{BFDA8F75-7FF4-E110-46A3-F916219BB6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9656" y="3208756"/>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4C1526D1-1F97-79C1-BAED-EC77B003049A}"/>
              </a:ext>
            </a:extLst>
          </p:cNvPr>
          <p:cNvPicPr>
            <a:picLocks noChangeAspect="1"/>
          </p:cNvPicPr>
          <p:nvPr/>
        </p:nvPicPr>
        <p:blipFill>
          <a:blip r:embed="rId11"/>
          <a:stretch>
            <a:fillRect/>
          </a:stretch>
        </p:blipFill>
        <p:spPr>
          <a:xfrm>
            <a:off x="2622970" y="3579128"/>
            <a:ext cx="1295400" cy="457200"/>
          </a:xfrm>
          <a:prstGeom prst="rect">
            <a:avLst/>
          </a:prstGeom>
        </p:spPr>
      </p:pic>
      <p:sp>
        <p:nvSpPr>
          <p:cNvPr id="40" name="TextBox 39">
            <a:extLst>
              <a:ext uri="{FF2B5EF4-FFF2-40B4-BE49-F238E27FC236}">
                <a16:creationId xmlns:a16="http://schemas.microsoft.com/office/drawing/2014/main" id="{6A2D6C0D-38F1-55D7-E4AF-F0EA11899D1B}"/>
              </a:ext>
            </a:extLst>
          </p:cNvPr>
          <p:cNvSpPr txBox="1"/>
          <p:nvPr/>
        </p:nvSpPr>
        <p:spPr>
          <a:xfrm>
            <a:off x="1127880" y="3645855"/>
            <a:ext cx="1339158" cy="338554"/>
          </a:xfrm>
          <a:prstGeom prst="rect">
            <a:avLst/>
          </a:prstGeom>
          <a:noFill/>
        </p:spPr>
        <p:txBody>
          <a:bodyPr wrap="square" rtlCol="0">
            <a:spAutoFit/>
          </a:bodyPr>
          <a:lstStyle/>
          <a:p>
            <a:pPr algn="ctr"/>
            <a:r>
              <a:rPr lang="en-TR" sz="1600" dirty="0">
                <a:latin typeface="CharisSIL"/>
                <a:ea typeface="Times New Roman" panose="02020603050405020304" pitchFamily="18" charset="0"/>
              </a:rPr>
              <a:t>Creation Date</a:t>
            </a:r>
            <a:endParaRPr lang="en-TR" sz="1400" dirty="0">
              <a:effectLst/>
              <a:latin typeface="Times New Roman" panose="02020603050405020304" pitchFamily="18" charset="0"/>
              <a:ea typeface="Times New Roman" panose="02020603050405020304" pitchFamily="18" charset="0"/>
            </a:endParaRPr>
          </a:p>
        </p:txBody>
      </p:sp>
      <p:pic>
        <p:nvPicPr>
          <p:cNvPr id="1076" name="Picture 52" descr="The Power of the GitHub Star">
            <a:extLst>
              <a:ext uri="{FF2B5EF4-FFF2-40B4-BE49-F238E27FC236}">
                <a16:creationId xmlns:a16="http://schemas.microsoft.com/office/drawing/2014/main" id="{19016061-9DC9-4C24-D287-719B45B97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7998" y="3938505"/>
            <a:ext cx="563815" cy="56381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EF2A9C2-61E2-35F4-E9DF-E66847522663}"/>
              </a:ext>
            </a:extLst>
          </p:cNvPr>
          <p:cNvSpPr txBox="1"/>
          <p:nvPr/>
        </p:nvSpPr>
        <p:spPr>
          <a:xfrm>
            <a:off x="2824308" y="4051136"/>
            <a:ext cx="808656" cy="338554"/>
          </a:xfrm>
          <a:prstGeom prst="rect">
            <a:avLst/>
          </a:prstGeom>
          <a:noFill/>
        </p:spPr>
        <p:txBody>
          <a:bodyPr wrap="square" rtlCol="0">
            <a:spAutoFit/>
          </a:bodyPr>
          <a:lstStyle/>
          <a:p>
            <a:pPr algn="ctr"/>
            <a:r>
              <a:rPr lang="en-TR" sz="1600" dirty="0">
                <a:effectLst/>
                <a:latin typeface="CharisSIL"/>
                <a:ea typeface="Times New Roman" panose="02020603050405020304" pitchFamily="18" charset="0"/>
              </a:rPr>
              <a:t> 10000</a:t>
            </a:r>
            <a:endParaRPr lang="en-TR" sz="1600" dirty="0">
              <a:effectLst/>
              <a:latin typeface="Times New Roman" panose="02020603050405020304" pitchFamily="18" charset="0"/>
              <a:ea typeface="Times New Roman" panose="02020603050405020304" pitchFamily="18" charset="0"/>
            </a:endParaRPr>
          </a:p>
        </p:txBody>
      </p:sp>
      <p:sp>
        <p:nvSpPr>
          <p:cNvPr id="47" name="TextBox 46">
            <a:extLst>
              <a:ext uri="{FF2B5EF4-FFF2-40B4-BE49-F238E27FC236}">
                <a16:creationId xmlns:a16="http://schemas.microsoft.com/office/drawing/2014/main" id="{79760EE6-DFB2-262F-A770-38488B08A1CC}"/>
              </a:ext>
            </a:extLst>
          </p:cNvPr>
          <p:cNvSpPr txBox="1"/>
          <p:nvPr/>
        </p:nvSpPr>
        <p:spPr>
          <a:xfrm>
            <a:off x="1839055" y="3645855"/>
            <a:ext cx="1339158" cy="338554"/>
          </a:xfrm>
          <a:prstGeom prst="rect">
            <a:avLst/>
          </a:prstGeom>
          <a:noFill/>
        </p:spPr>
        <p:txBody>
          <a:bodyPr wrap="square" rtlCol="0">
            <a:spAutoFit/>
          </a:bodyPr>
          <a:lstStyle/>
          <a:p>
            <a:pPr algn="ctr"/>
            <a:r>
              <a:rPr lang="en-TR" sz="1600" dirty="0">
                <a:effectLst/>
                <a:latin typeface="CharisSIL"/>
                <a:ea typeface="Times New Roman" panose="02020603050405020304" pitchFamily="18" charset="0"/>
              </a:rPr>
              <a:t>&lt;</a:t>
            </a:r>
            <a:endParaRPr lang="en-TR" sz="1400" dirty="0">
              <a:effectLst/>
              <a:latin typeface="Times New Roman" panose="02020603050405020304" pitchFamily="18" charset="0"/>
              <a:ea typeface="Times New Roman" panose="02020603050405020304" pitchFamily="18" charset="0"/>
            </a:endParaRPr>
          </a:p>
        </p:txBody>
      </p:sp>
      <p:sp>
        <p:nvSpPr>
          <p:cNvPr id="49" name="Left Brace 48">
            <a:extLst>
              <a:ext uri="{FF2B5EF4-FFF2-40B4-BE49-F238E27FC236}">
                <a16:creationId xmlns:a16="http://schemas.microsoft.com/office/drawing/2014/main" id="{D75DDAA6-BF17-A3B1-EB42-CCF4A62AA2AA}"/>
              </a:ext>
            </a:extLst>
          </p:cNvPr>
          <p:cNvSpPr/>
          <p:nvPr/>
        </p:nvSpPr>
        <p:spPr>
          <a:xfrm rot="16200000">
            <a:off x="2352986" y="3557632"/>
            <a:ext cx="311297" cy="2482692"/>
          </a:xfrm>
          <a:prstGeom prst="lef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TR"/>
          </a:p>
        </p:txBody>
      </p:sp>
      <p:sp>
        <p:nvSpPr>
          <p:cNvPr id="50" name="TextBox 49">
            <a:extLst>
              <a:ext uri="{FF2B5EF4-FFF2-40B4-BE49-F238E27FC236}">
                <a16:creationId xmlns:a16="http://schemas.microsoft.com/office/drawing/2014/main" id="{11A43376-5282-F397-11F0-3169BEEAE3C4}"/>
              </a:ext>
            </a:extLst>
          </p:cNvPr>
          <p:cNvSpPr txBox="1"/>
          <p:nvPr/>
        </p:nvSpPr>
        <p:spPr>
          <a:xfrm>
            <a:off x="1928820" y="5108384"/>
            <a:ext cx="1821161" cy="338554"/>
          </a:xfrm>
          <a:prstGeom prst="rect">
            <a:avLst/>
          </a:prstGeom>
          <a:noFill/>
        </p:spPr>
        <p:txBody>
          <a:bodyPr wrap="square" rtlCol="0">
            <a:spAutoFit/>
          </a:bodyPr>
          <a:lstStyle/>
          <a:p>
            <a:pPr algn="ctr"/>
            <a:r>
              <a:rPr lang="en-TR" sz="1600" dirty="0">
                <a:effectLst/>
                <a:latin typeface="CharisSIL"/>
                <a:ea typeface="Times New Roman" panose="02020603050405020304" pitchFamily="18" charset="0"/>
              </a:rPr>
              <a:t>repositories</a:t>
            </a:r>
            <a:endParaRPr lang="en-TR" sz="1600" dirty="0">
              <a:effectLst/>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A0D882A0-B730-19B6-9704-3409ABD7B801}"/>
              </a:ext>
            </a:extLst>
          </p:cNvPr>
          <p:cNvSpPr/>
          <p:nvPr/>
        </p:nvSpPr>
        <p:spPr>
          <a:xfrm>
            <a:off x="1372009" y="4999841"/>
            <a:ext cx="850900" cy="5164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TR" sz="3200" b="0" i="0" u="none" strike="noStrike" kern="1200" cap="none" spc="0" normalizeH="0" baseline="0" noProof="0" dirty="0">
                <a:ln>
                  <a:noFill/>
                </a:ln>
                <a:solidFill>
                  <a:srgbClr val="156082"/>
                </a:solidFill>
                <a:effectLst/>
                <a:uLnTx/>
                <a:uFillTx/>
                <a:latin typeface="CharisSIL"/>
                <a:ea typeface="Times New Roman" panose="02020603050405020304" pitchFamily="18" charset="0"/>
                <a:cs typeface="+mn-cs"/>
              </a:rPr>
              <a:t>171</a:t>
            </a:r>
            <a:endParaRPr lang="en-TR" dirty="0">
              <a:ln w="0"/>
              <a:solidFill>
                <a:srgbClr val="156082"/>
              </a:solidFill>
              <a:effectLst>
                <a:outerShdw blurRad="38100" dist="25400" dir="5400000" algn="ctr" rotWithShape="0">
                  <a:srgbClr val="6E747A">
                    <a:alpha val="43000"/>
                  </a:srgbClr>
                </a:outerShdw>
              </a:effectLst>
            </a:endParaRPr>
          </a:p>
        </p:txBody>
      </p:sp>
      <p:sp>
        <p:nvSpPr>
          <p:cNvPr id="52" name="Rectangle 51">
            <a:extLst>
              <a:ext uri="{FF2B5EF4-FFF2-40B4-BE49-F238E27FC236}">
                <a16:creationId xmlns:a16="http://schemas.microsoft.com/office/drawing/2014/main" id="{F78B1F2C-EC88-848C-9330-804F20B2C204}"/>
              </a:ext>
            </a:extLst>
          </p:cNvPr>
          <p:cNvSpPr/>
          <p:nvPr/>
        </p:nvSpPr>
        <p:spPr>
          <a:xfrm>
            <a:off x="3946368" y="550843"/>
            <a:ext cx="2880000" cy="577245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cxnSp>
        <p:nvCxnSpPr>
          <p:cNvPr id="53" name="Straight Connector 52">
            <a:extLst>
              <a:ext uri="{FF2B5EF4-FFF2-40B4-BE49-F238E27FC236}">
                <a16:creationId xmlns:a16="http://schemas.microsoft.com/office/drawing/2014/main" id="{1522A6CB-87C7-0473-3DF8-F5A6EC8FF1AA}"/>
              </a:ext>
            </a:extLst>
          </p:cNvPr>
          <p:cNvCxnSpPr>
            <a:cxnSpLocks/>
          </p:cNvCxnSpPr>
          <p:nvPr/>
        </p:nvCxnSpPr>
        <p:spPr>
          <a:xfrm>
            <a:off x="3946368" y="5699855"/>
            <a:ext cx="2880000" cy="0"/>
          </a:xfrm>
          <a:prstGeom prst="line">
            <a:avLst/>
          </a:prstGeom>
          <a:ln w="28575"/>
        </p:spPr>
        <p:style>
          <a:lnRef idx="2">
            <a:schemeClr val="dk1"/>
          </a:lnRef>
          <a:fillRef idx="0">
            <a:schemeClr val="dk1"/>
          </a:fillRef>
          <a:effectRef idx="1">
            <a:schemeClr val="dk1"/>
          </a:effectRef>
          <a:fontRef idx="minor">
            <a:schemeClr val="tx1"/>
          </a:fontRef>
        </p:style>
      </p:cxnSp>
      <p:sp>
        <p:nvSpPr>
          <p:cNvPr id="54" name="Oval 53">
            <a:extLst>
              <a:ext uri="{FF2B5EF4-FFF2-40B4-BE49-F238E27FC236}">
                <a16:creationId xmlns:a16="http://schemas.microsoft.com/office/drawing/2014/main" id="{6AE16706-E006-CBF4-9658-2FD356F2162B}"/>
              </a:ext>
            </a:extLst>
          </p:cNvPr>
          <p:cNvSpPr/>
          <p:nvPr/>
        </p:nvSpPr>
        <p:spPr>
          <a:xfrm>
            <a:off x="4461863" y="5838768"/>
            <a:ext cx="363557" cy="3635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R" dirty="0"/>
              <a:t>1</a:t>
            </a:r>
          </a:p>
        </p:txBody>
      </p:sp>
      <p:sp>
        <p:nvSpPr>
          <p:cNvPr id="55" name="TextBox 54">
            <a:extLst>
              <a:ext uri="{FF2B5EF4-FFF2-40B4-BE49-F238E27FC236}">
                <a16:creationId xmlns:a16="http://schemas.microsoft.com/office/drawing/2014/main" id="{5155E5C2-D0E6-042F-FB1F-44DCF156B998}"/>
              </a:ext>
            </a:extLst>
          </p:cNvPr>
          <p:cNvSpPr txBox="1"/>
          <p:nvPr/>
        </p:nvSpPr>
        <p:spPr>
          <a:xfrm>
            <a:off x="4988536" y="5832993"/>
            <a:ext cx="1374054" cy="369332"/>
          </a:xfrm>
          <a:prstGeom prst="rect">
            <a:avLst/>
          </a:prstGeom>
          <a:noFill/>
        </p:spPr>
        <p:txBody>
          <a:bodyPr wrap="square" rtlCol="0">
            <a:spAutoFit/>
          </a:bodyPr>
          <a:lstStyle/>
          <a:p>
            <a:r>
              <a:rPr lang="en-TR" dirty="0">
                <a:latin typeface="CharisSIL"/>
                <a:ea typeface="Times New Roman" panose="02020603050405020304" pitchFamily="18" charset="0"/>
              </a:rPr>
              <a:t>Initial Query</a:t>
            </a:r>
            <a:endParaRPr lang="en-TR" sz="1600" dirty="0">
              <a:effectLst/>
              <a:latin typeface="Times New Roman" panose="02020603050405020304" pitchFamily="18" charset="0"/>
              <a:ea typeface="Times New Roman" panose="02020603050405020304" pitchFamily="18" charset="0"/>
            </a:endParaRPr>
          </a:p>
        </p:txBody>
      </p:sp>
      <p:cxnSp>
        <p:nvCxnSpPr>
          <p:cNvPr id="56" name="Straight Connector 55">
            <a:extLst>
              <a:ext uri="{FF2B5EF4-FFF2-40B4-BE49-F238E27FC236}">
                <a16:creationId xmlns:a16="http://schemas.microsoft.com/office/drawing/2014/main" id="{C40643AA-1DBC-4221-D61B-8A22398D9F7A}"/>
              </a:ext>
            </a:extLst>
          </p:cNvPr>
          <p:cNvCxnSpPr>
            <a:cxnSpLocks/>
          </p:cNvCxnSpPr>
          <p:nvPr/>
        </p:nvCxnSpPr>
        <p:spPr>
          <a:xfrm>
            <a:off x="3946368" y="1627529"/>
            <a:ext cx="2880000" cy="0"/>
          </a:xfrm>
          <a:prstGeom prst="line">
            <a:avLst/>
          </a:prstGeom>
          <a:ln w="285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54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ED0511-CC16-0915-7FCC-F2EE178A8463}"/>
              </a:ext>
            </a:extLst>
          </p:cNvPr>
          <p:cNvGraphicFramePr>
            <a:graphicFrameLocks noGrp="1"/>
          </p:cNvGraphicFramePr>
          <p:nvPr>
            <p:extLst>
              <p:ext uri="{D42A27DB-BD31-4B8C-83A1-F6EECF244321}">
                <p14:modId xmlns:p14="http://schemas.microsoft.com/office/powerpoint/2010/main" val="1409965436"/>
              </p:ext>
            </p:extLst>
          </p:nvPr>
        </p:nvGraphicFramePr>
        <p:xfrm>
          <a:off x="-34210" y="1047"/>
          <a:ext cx="13964400" cy="8074689"/>
        </p:xfrm>
        <a:graphic>
          <a:graphicData uri="http://schemas.openxmlformats.org/drawingml/2006/table">
            <a:tbl>
              <a:tblPr firstRow="1" bandRow="1">
                <a:tableStyleId>{5C22544A-7EE6-4342-B048-85BDC9FD1C3A}</a:tableStyleId>
              </a:tblPr>
              <a:tblGrid>
                <a:gridCol w="1792800">
                  <a:extLst>
                    <a:ext uri="{9D8B030D-6E8A-4147-A177-3AD203B41FA5}">
                      <a16:colId xmlns:a16="http://schemas.microsoft.com/office/drawing/2014/main" val="813685756"/>
                    </a:ext>
                  </a:extLst>
                </a:gridCol>
                <a:gridCol w="1738800">
                  <a:extLst>
                    <a:ext uri="{9D8B030D-6E8A-4147-A177-3AD203B41FA5}">
                      <a16:colId xmlns:a16="http://schemas.microsoft.com/office/drawing/2014/main" val="3282021430"/>
                    </a:ext>
                  </a:extLst>
                </a:gridCol>
                <a:gridCol w="1738800">
                  <a:extLst>
                    <a:ext uri="{9D8B030D-6E8A-4147-A177-3AD203B41FA5}">
                      <a16:colId xmlns:a16="http://schemas.microsoft.com/office/drawing/2014/main" val="982308098"/>
                    </a:ext>
                  </a:extLst>
                </a:gridCol>
                <a:gridCol w="1738800">
                  <a:extLst>
                    <a:ext uri="{9D8B030D-6E8A-4147-A177-3AD203B41FA5}">
                      <a16:colId xmlns:a16="http://schemas.microsoft.com/office/drawing/2014/main" val="696947866"/>
                    </a:ext>
                  </a:extLst>
                </a:gridCol>
                <a:gridCol w="1738800">
                  <a:extLst>
                    <a:ext uri="{9D8B030D-6E8A-4147-A177-3AD203B41FA5}">
                      <a16:colId xmlns:a16="http://schemas.microsoft.com/office/drawing/2014/main" val="933542007"/>
                    </a:ext>
                  </a:extLst>
                </a:gridCol>
                <a:gridCol w="1738800">
                  <a:extLst>
                    <a:ext uri="{9D8B030D-6E8A-4147-A177-3AD203B41FA5}">
                      <a16:colId xmlns:a16="http://schemas.microsoft.com/office/drawing/2014/main" val="3013485272"/>
                    </a:ext>
                  </a:extLst>
                </a:gridCol>
                <a:gridCol w="1738800">
                  <a:extLst>
                    <a:ext uri="{9D8B030D-6E8A-4147-A177-3AD203B41FA5}">
                      <a16:colId xmlns:a16="http://schemas.microsoft.com/office/drawing/2014/main" val="1284375522"/>
                    </a:ext>
                  </a:extLst>
                </a:gridCol>
                <a:gridCol w="1738800">
                  <a:extLst>
                    <a:ext uri="{9D8B030D-6E8A-4147-A177-3AD203B41FA5}">
                      <a16:colId xmlns:a16="http://schemas.microsoft.com/office/drawing/2014/main" val="596969991"/>
                    </a:ext>
                  </a:extLst>
                </a:gridCol>
              </a:tblGrid>
              <a:tr h="655089">
                <a:tc>
                  <a:txBody>
                    <a:bodyPr/>
                    <a:lstStyle/>
                    <a:p>
                      <a:r>
                        <a:rPr lang="en-US" sz="1200" dirty="0"/>
                        <a:t>D</a:t>
                      </a:r>
                      <a:r>
                        <a:rPr lang="en-TR" sz="1200" dirty="0"/>
                        <a:t>ataset/Model</a:t>
                      </a:r>
                    </a:p>
                  </a:txBody>
                  <a:tcPr/>
                </a:tc>
                <a:tc>
                  <a:txBody>
                    <a:bodyPr/>
                    <a:lstStyle/>
                    <a:p>
                      <a:r>
                        <a:rPr lang="en-US" sz="1200" dirty="0"/>
                        <a:t>n</a:t>
                      </a:r>
                      <a:r>
                        <a:rPr lang="en-TR" sz="1200" dirty="0"/>
                        <a:t>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t>
                      </a:r>
                      <a:r>
                        <a:rPr lang="en-TR" sz="1200" dirty="0"/>
                        <a:t>lbse’22 prepr.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enhc</a:t>
                      </a:r>
                      <a:r>
                        <a:rPr lang="en-TR" sz="1200" dirty="0"/>
                        <a:t> classifier</a:t>
                      </a:r>
                    </a:p>
                  </a:txBody>
                  <a:tcPr/>
                </a:tc>
                <a:tc>
                  <a:txBody>
                    <a:bodyPr/>
                    <a:lstStyle/>
                    <a:p>
                      <a:r>
                        <a:rPr lang="en-TR" sz="1200" dirty="0"/>
                        <a:t>MSc 3 labels</a:t>
                      </a:r>
                    </a:p>
                    <a:p>
                      <a:r>
                        <a:rPr lang="en-TR" sz="1200" dirty="0"/>
                        <a:t>bug – </a:t>
                      </a:r>
                      <a:r>
                        <a:rPr lang="en-US" sz="1200" dirty="0"/>
                        <a:t>enhc</a:t>
                      </a:r>
                      <a:r>
                        <a:rPr lang="en-TR" sz="1200" dirty="0"/>
                        <a:t> – question</a:t>
                      </a:r>
                    </a:p>
                    <a:p>
                      <a:r>
                        <a:rPr lang="en-US" sz="1200" dirty="0"/>
                        <a:t>nlbse’22 prepr. </a:t>
                      </a:r>
                      <a:endParaRPr lang="en-GB" sz="1200" dirty="0"/>
                    </a:p>
                  </a:txBody>
                  <a:tcPr/>
                </a:tc>
                <a:tc>
                  <a:txBody>
                    <a:bodyPr/>
                    <a:lstStyle/>
                    <a:p>
                      <a:r>
                        <a:rPr lang="en-US" sz="1200" dirty="0"/>
                        <a:t>MSc 3 labels </a:t>
                      </a:r>
                    </a:p>
                    <a:p>
                      <a:r>
                        <a:rPr lang="en-US" sz="1200" dirty="0"/>
                        <a:t>bug – enhc – oos </a:t>
                      </a:r>
                    </a:p>
                    <a:p>
                      <a:r>
                        <a:rPr lang="en-US" sz="1200" dirty="0"/>
                        <a:t>nlbse’22 prepr. </a:t>
                      </a:r>
                    </a:p>
                  </a:txBody>
                  <a:tcPr/>
                </a:tc>
                <a:tc>
                  <a:txBody>
                    <a:bodyPr/>
                    <a:lstStyle/>
                    <a:p>
                      <a:r>
                        <a:rPr lang="en-GB" sz="1200" dirty="0"/>
                        <a:t>nlbse’22 </a:t>
                      </a:r>
                    </a:p>
                    <a:p>
                      <a:r>
                        <a:rPr lang="en-GB" sz="1200" dirty="0"/>
                        <a:t>MSc prepr.</a:t>
                      </a:r>
                    </a:p>
                    <a:p>
                      <a:r>
                        <a:rPr lang="en-GB" sz="1200" dirty="0"/>
                        <a:t>enhc classifier</a:t>
                      </a:r>
                    </a:p>
                  </a:txBody>
                  <a:tcPr/>
                </a:tc>
                <a:tc>
                  <a:txBody>
                    <a:bodyPr/>
                    <a:lstStyle/>
                    <a:p>
                      <a:r>
                        <a:rPr lang="en-TR" sz="1200" dirty="0"/>
                        <a:t>MSc 3 labels</a:t>
                      </a:r>
                    </a:p>
                    <a:p>
                      <a:r>
                        <a:rPr lang="en-TR" sz="1200" dirty="0"/>
                        <a:t>bug – </a:t>
                      </a:r>
                      <a:r>
                        <a:rPr lang="en-US" sz="1200" dirty="0"/>
                        <a:t>enhc</a:t>
                      </a:r>
                      <a:r>
                        <a:rPr lang="en-TR" sz="1200" dirty="0"/>
                        <a:t> – question</a:t>
                      </a:r>
                    </a:p>
                    <a:p>
                      <a:r>
                        <a:rPr lang="en-US" sz="1200" dirty="0"/>
                        <a:t>MSc prepr. </a:t>
                      </a:r>
                    </a:p>
                  </a:txBody>
                  <a:tcPr/>
                </a:tc>
                <a:tc>
                  <a:txBody>
                    <a:bodyPr/>
                    <a:lstStyle/>
                    <a:p>
                      <a:r>
                        <a:rPr lang="en-US" sz="1200" dirty="0"/>
                        <a:t>MSc 3 labels </a:t>
                      </a:r>
                    </a:p>
                    <a:p>
                      <a:r>
                        <a:rPr lang="en-US" sz="1200" dirty="0"/>
                        <a:t>bug – enhc – oos </a:t>
                      </a:r>
                    </a:p>
                    <a:p>
                      <a:r>
                        <a:rPr lang="en-US" sz="1200" dirty="0"/>
                        <a:t>MSc prepr.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Llama3 8b instruct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enhc</a:t>
                      </a:r>
                      <a:r>
                        <a:rPr lang="en-TR" sz="1200" dirty="0"/>
                        <a:t> classifier </a:t>
                      </a:r>
                    </a:p>
                  </a:txBody>
                  <a:tcPr/>
                </a:tc>
                <a:extLst>
                  <a:ext uri="{0D108BD9-81ED-4DB2-BD59-A6C34878D82A}">
                    <a16:rowId xmlns:a16="http://schemas.microsoft.com/office/drawing/2014/main" val="3523381497"/>
                  </a:ext>
                </a:extLst>
              </a:tr>
              <a:tr h="824400">
                <a:tc>
                  <a:txBody>
                    <a:bodyPr/>
                    <a:lstStyle/>
                    <a:p>
                      <a:r>
                        <a:rPr lang="en-TR" sz="1200" dirty="0"/>
                        <a:t>nlbse’22</a:t>
                      </a:r>
                    </a:p>
                    <a:p>
                      <a:r>
                        <a:rPr lang="en-TR" sz="1200" dirty="0"/>
                        <a:t>nlbse’22 prepr.</a:t>
                      </a:r>
                    </a:p>
                    <a:p>
                      <a:endParaRPr lang="en-TR" sz="1200" dirty="0"/>
                    </a:p>
                    <a:p>
                      <a:endParaRPr lang="en-TR" sz="1200" dirty="0"/>
                    </a:p>
                  </a:txBody>
                  <a:tcPr/>
                </a:tc>
                <a:tc>
                  <a:txBody>
                    <a:bodyPr/>
                    <a:lstStyle/>
                    <a:p>
                      <a:endParaRPr lang="en-TR" sz="1200" dirty="0"/>
                    </a:p>
                  </a:txBody>
                  <a:tcPr/>
                </a:tc>
                <a:tc>
                  <a:txBody>
                    <a:bodyPr/>
                    <a:lstStyle/>
                    <a:p>
                      <a:pPr algn="ctr"/>
                      <a:endParaRPr lang="en-TR" sz="1200" dirty="0"/>
                    </a:p>
                  </a:txBody>
                  <a:tcPr anchor="ctr"/>
                </a:tc>
                <a:tc>
                  <a:txBody>
                    <a:bodyPr/>
                    <a:lstStyle/>
                    <a:p>
                      <a:endParaRPr lang="en-TR" sz="1200" dirty="0"/>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94189484"/>
                  </a:ext>
                </a:extLst>
              </a:tr>
              <a:tr h="824400">
                <a:tc>
                  <a:txBody>
                    <a:bodyPr/>
                    <a:lstStyle/>
                    <a:p>
                      <a:r>
                        <a:rPr lang="en-TR" sz="1200" dirty="0"/>
                        <a:t>MSc 3 labels</a:t>
                      </a:r>
                    </a:p>
                    <a:p>
                      <a:r>
                        <a:rPr lang="en-TR" sz="1200" dirty="0"/>
                        <a:t>bug – </a:t>
                      </a:r>
                      <a:r>
                        <a:rPr lang="en-US" sz="1200" dirty="0"/>
                        <a:t>enhc</a:t>
                      </a:r>
                      <a:r>
                        <a:rPr lang="en-TR" sz="1200" dirty="0"/>
                        <a:t> – question</a:t>
                      </a:r>
                    </a:p>
                    <a:p>
                      <a:r>
                        <a:rPr lang="en-US" sz="1200" dirty="0"/>
                        <a:t>nlbse’22 prepr. </a:t>
                      </a:r>
                      <a:endParaRPr lang="en-GB" sz="1200" dirty="0"/>
                    </a:p>
                    <a:p>
                      <a:endParaRPr lang="en-GB" sz="1200" dirty="0"/>
                    </a:p>
                  </a:txBody>
                  <a:tcPr>
                    <a:solidFill>
                      <a:srgbClr val="E7EAED"/>
                    </a:solidFill>
                  </a:tcPr>
                </a:tc>
                <a:tc>
                  <a:txBody>
                    <a:bodyPr/>
                    <a:lstStyle/>
                    <a:p>
                      <a:pPr algn="ctr"/>
                      <a:endParaRPr lang="en-TR" sz="1200" dirty="0"/>
                    </a:p>
                  </a:txBody>
                  <a:tcPr anchor="ctr">
                    <a:solidFill>
                      <a:srgbClr val="E7EAED"/>
                    </a:solidFill>
                  </a:tcPr>
                </a:tc>
                <a:tc>
                  <a:txBody>
                    <a:bodyPr/>
                    <a:lstStyle/>
                    <a:p>
                      <a:endParaRPr lang="en-TR" sz="1200" dirty="0"/>
                    </a:p>
                  </a:txBody>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tc>
                <a:tc>
                  <a:txBody>
                    <a:bodyPr/>
                    <a:lstStyle/>
                    <a:p>
                      <a:pPr algn="ctr"/>
                      <a:r>
                        <a:rPr lang="en-TR" sz="1200" dirty="0"/>
                        <a:t>-</a:t>
                      </a:r>
                    </a:p>
                  </a:txBody>
                  <a:tcPr anchor="ctr"/>
                </a:tc>
                <a:tc>
                  <a:txBody>
                    <a:bodyPr/>
                    <a:lstStyle/>
                    <a:p>
                      <a:pPr algn="ctr"/>
                      <a:r>
                        <a:rPr lang="en-TR" sz="1200" dirty="0"/>
                        <a:t>-</a:t>
                      </a:r>
                    </a:p>
                  </a:txBody>
                  <a:tcPr anchor="ctr"/>
                </a:tc>
                <a:extLst>
                  <a:ext uri="{0D108BD9-81ED-4DB2-BD59-A6C34878D82A}">
                    <a16:rowId xmlns:a16="http://schemas.microsoft.com/office/drawing/2014/main" val="3914296145"/>
                  </a:ext>
                </a:extLst>
              </a:tr>
              <a:tr h="824400">
                <a:tc>
                  <a:txBody>
                    <a:bodyPr/>
                    <a:lstStyle/>
                    <a:p>
                      <a:r>
                        <a:rPr lang="en-US" sz="1200" dirty="0"/>
                        <a:t>MSc 3 labels </a:t>
                      </a:r>
                    </a:p>
                    <a:p>
                      <a:r>
                        <a:rPr lang="en-US" sz="1200" dirty="0"/>
                        <a:t>bug – enhc – oos </a:t>
                      </a:r>
                    </a:p>
                    <a:p>
                      <a:r>
                        <a:rPr lang="en-US" sz="1200" dirty="0"/>
                        <a:t>nlbse’22 prepr. </a:t>
                      </a:r>
                    </a:p>
                  </a:txBody>
                  <a:tcPr>
                    <a:solidFill>
                      <a:srgbClr val="CCD2D8"/>
                    </a:solidFill>
                  </a:tcPr>
                </a:tc>
                <a:tc>
                  <a:txBody>
                    <a:bodyPr/>
                    <a:lstStyle/>
                    <a:p>
                      <a:endParaRPr lang="en-TR" sz="1200" dirty="0"/>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TR" sz="1200" dirty="0"/>
                    </a:p>
                  </a:txBody>
                  <a:tcPr anchor="ctr">
                    <a:solidFill>
                      <a:srgbClr val="CCD2D8"/>
                    </a:solidFill>
                  </a:tcPr>
                </a:tc>
                <a:tc>
                  <a:txBody>
                    <a:bodyPr/>
                    <a:lstStyle/>
                    <a:p>
                      <a:endParaRPr lang="en-TR" sz="1200" dirty="0"/>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2434481874"/>
                  </a:ext>
                </a:extLst>
              </a:tr>
              <a:tr h="824400">
                <a:tc>
                  <a:txBody>
                    <a:bodyPr/>
                    <a:lstStyle/>
                    <a:p>
                      <a:r>
                        <a:rPr lang="en-GB" sz="1200" dirty="0"/>
                        <a:t>nlbse’22 </a:t>
                      </a:r>
                    </a:p>
                    <a:p>
                      <a:r>
                        <a:rPr lang="en-GB" sz="1200" dirty="0"/>
                        <a:t>MSc prepr.</a:t>
                      </a:r>
                    </a:p>
                    <a:p>
                      <a:endParaRPr lang="en-US" sz="1200" dirty="0"/>
                    </a:p>
                  </a:txBody>
                  <a:tcPr>
                    <a:solidFill>
                      <a:srgbClr val="E7EA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endParaRPr lang="en-TR" sz="1200" dirty="0"/>
                    </a:p>
                  </a:txBody>
                  <a:tcPr>
                    <a:solidFill>
                      <a:srgbClr val="E7EAED"/>
                    </a:solidFill>
                  </a:tcPr>
                </a:tc>
                <a:tc>
                  <a:txBody>
                    <a:bodyPr/>
                    <a:lstStyle/>
                    <a:p>
                      <a:pPr algn="ctr"/>
                      <a:endParaRPr lang="en-TR" sz="1200" dirty="0"/>
                    </a:p>
                  </a:txBody>
                  <a:tcPr anchor="ctr">
                    <a:solidFill>
                      <a:srgbClr val="E7EAED"/>
                    </a:solidFill>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extLst>
                  <a:ext uri="{0D108BD9-81ED-4DB2-BD59-A6C34878D82A}">
                    <a16:rowId xmlns:a16="http://schemas.microsoft.com/office/drawing/2014/main" val="3108048687"/>
                  </a:ext>
                </a:extLst>
              </a:tr>
              <a:tr h="824400">
                <a:tc>
                  <a:txBody>
                    <a:bodyPr/>
                    <a:lstStyle/>
                    <a:p>
                      <a:r>
                        <a:rPr lang="en-TR" sz="1200" dirty="0"/>
                        <a:t>MSc 3 labels</a:t>
                      </a:r>
                    </a:p>
                    <a:p>
                      <a:r>
                        <a:rPr lang="en-TR" sz="1200" dirty="0"/>
                        <a:t>bug – </a:t>
                      </a:r>
                      <a:r>
                        <a:rPr lang="en-US" sz="1200" dirty="0"/>
                        <a:t>enhc</a:t>
                      </a:r>
                      <a:r>
                        <a:rPr lang="en-TR" sz="1200" dirty="0"/>
                        <a:t> – question</a:t>
                      </a:r>
                    </a:p>
                    <a:p>
                      <a:r>
                        <a:rPr lang="en-US" sz="1200" dirty="0"/>
                        <a:t>MSc prepr. </a:t>
                      </a:r>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189641768"/>
                  </a:ext>
                </a:extLst>
              </a:tr>
              <a:tr h="824400">
                <a:tc>
                  <a:txBody>
                    <a:bodyPr/>
                    <a:lstStyle/>
                    <a:p>
                      <a:r>
                        <a:rPr lang="en-US" sz="1200" dirty="0"/>
                        <a:t>MSc 3 labels </a:t>
                      </a:r>
                    </a:p>
                    <a:p>
                      <a:r>
                        <a:rPr lang="en-US" sz="1200" dirty="0"/>
                        <a:t>bug – enhc – oos </a:t>
                      </a:r>
                    </a:p>
                    <a:p>
                      <a:r>
                        <a:rPr lang="en-US" sz="1200" dirty="0"/>
                        <a:t>MSc prepr. </a:t>
                      </a:r>
                    </a:p>
                  </a:txBody>
                  <a:tcPr>
                    <a:solidFill>
                      <a:srgbClr val="E7EA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endParaRPr lang="en-TR" sz="1200" dirty="0"/>
                    </a:p>
                  </a:txBody>
                  <a:tcPr>
                    <a:solidFill>
                      <a:srgbClr val="E7EAED"/>
                    </a:solidFill>
                  </a:tcPr>
                </a:tc>
                <a:tc>
                  <a:txBody>
                    <a:bodyPr/>
                    <a:lstStyle/>
                    <a:p>
                      <a:pPr algn="ctr"/>
                      <a:endParaRPr lang="en-TR" sz="1200" dirty="0"/>
                    </a:p>
                  </a:txBody>
                  <a:tcPr anchor="ctr">
                    <a:solidFill>
                      <a:srgbClr val="E7EAED"/>
                    </a:solidFill>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extLst>
                  <a:ext uri="{0D108BD9-81ED-4DB2-BD59-A6C34878D82A}">
                    <a16:rowId xmlns:a16="http://schemas.microsoft.com/office/drawing/2014/main" val="2734772293"/>
                  </a:ext>
                </a:extLst>
              </a:tr>
              <a:tr h="82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without preprocessing</a:t>
                      </a:r>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extLst>
                  <a:ext uri="{0D108BD9-81ED-4DB2-BD59-A6C34878D82A}">
                    <a16:rowId xmlns:a16="http://schemas.microsoft.com/office/drawing/2014/main" val="3621787869"/>
                  </a:ext>
                </a:extLst>
              </a:tr>
              <a:tr h="824400">
                <a:tc>
                  <a:txBody>
                    <a:bodyPr/>
                    <a:lstStyle/>
                    <a:p>
                      <a:r>
                        <a:rPr lang="en-TR" sz="1200" dirty="0"/>
                        <a:t>MSc 3 labels</a:t>
                      </a:r>
                    </a:p>
                    <a:p>
                      <a:r>
                        <a:rPr lang="en-TR" sz="1200" dirty="0"/>
                        <a:t>bug – </a:t>
                      </a:r>
                      <a:r>
                        <a:rPr lang="en-US" sz="1200" dirty="0"/>
                        <a:t>enhc</a:t>
                      </a:r>
                      <a:r>
                        <a:rPr lang="en-TR" sz="1200" dirty="0"/>
                        <a:t> – question</a:t>
                      </a:r>
                    </a:p>
                    <a:p>
                      <a:r>
                        <a:rPr lang="en-US" sz="1200" dirty="0"/>
                        <a:t>t</a:t>
                      </a:r>
                      <a:r>
                        <a:rPr lang="en-TR" sz="1200" dirty="0"/>
                        <a: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t>
                      </a:r>
                      <a:r>
                        <a:rPr lang="en-TR" sz="1200" dirty="0"/>
                        <a:t>ithout preprocessing</a:t>
                      </a:r>
                    </a:p>
                  </a:txBody>
                  <a:tcP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endParaRPr lang="en-TR" sz="1200" dirty="0"/>
                    </a:p>
                  </a:txBody>
                  <a:tcPr anchor="ctr">
                    <a:solidFill>
                      <a:srgbClr val="E7EAED"/>
                    </a:solidFill>
                  </a:tcPr>
                </a:tc>
                <a:extLst>
                  <a:ext uri="{0D108BD9-81ED-4DB2-BD59-A6C34878D82A}">
                    <a16:rowId xmlns:a16="http://schemas.microsoft.com/office/drawing/2014/main" val="1509939574"/>
                  </a:ext>
                </a:extLst>
              </a:tr>
              <a:tr h="824400">
                <a:tc>
                  <a:txBody>
                    <a:bodyPr/>
                    <a:lstStyle/>
                    <a:p>
                      <a:r>
                        <a:rPr lang="en-TR" sz="1200" dirty="0"/>
                        <a:t>MSc 3 labels</a:t>
                      </a:r>
                    </a:p>
                    <a:p>
                      <a:r>
                        <a:rPr lang="en-TR" sz="1200" dirty="0"/>
                        <a:t>bug – </a:t>
                      </a:r>
                      <a:r>
                        <a:rPr lang="en-US" sz="1200" dirty="0"/>
                        <a:t>enhc</a:t>
                      </a:r>
                      <a:r>
                        <a:rPr lang="en-TR" sz="1200" dirty="0"/>
                        <a:t> – oos</a:t>
                      </a:r>
                    </a:p>
                    <a:p>
                      <a:r>
                        <a:rPr lang="en-US" sz="1200" dirty="0"/>
                        <a:t>t</a:t>
                      </a:r>
                      <a:r>
                        <a:rPr lang="en-TR" sz="1200" dirty="0"/>
                        <a: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t>
                      </a:r>
                      <a:r>
                        <a:rPr lang="en-TR" sz="1200" dirty="0"/>
                        <a:t>ithout preprocessing</a:t>
                      </a:r>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extLst>
                  <a:ext uri="{0D108BD9-81ED-4DB2-BD59-A6C34878D82A}">
                    <a16:rowId xmlns:a16="http://schemas.microsoft.com/office/drawing/2014/main" val="1753055695"/>
                  </a:ext>
                </a:extLst>
              </a:tr>
            </a:tbl>
          </a:graphicData>
        </a:graphic>
      </p:graphicFrame>
      <p:graphicFrame>
        <p:nvGraphicFramePr>
          <p:cNvPr id="9" name="Table 8">
            <a:extLst>
              <a:ext uri="{FF2B5EF4-FFF2-40B4-BE49-F238E27FC236}">
                <a16:creationId xmlns:a16="http://schemas.microsoft.com/office/drawing/2014/main" id="{312737F8-7A02-49F9-743D-C94F3160FA61}"/>
              </a:ext>
            </a:extLst>
          </p:cNvPr>
          <p:cNvGraphicFramePr>
            <a:graphicFrameLocks noGrp="1"/>
          </p:cNvGraphicFramePr>
          <p:nvPr/>
        </p:nvGraphicFramePr>
        <p:xfrm>
          <a:off x="1759891" y="655309"/>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P</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 name="Table 2">
            <a:extLst>
              <a:ext uri="{FF2B5EF4-FFF2-40B4-BE49-F238E27FC236}">
                <a16:creationId xmlns:a16="http://schemas.microsoft.com/office/drawing/2014/main" id="{CC3145A1-7E58-E9E7-07BB-1463F250EDF5}"/>
              </a:ext>
            </a:extLst>
          </p:cNvPr>
          <p:cNvGraphicFramePr>
            <a:graphicFrameLocks noGrp="1"/>
          </p:cNvGraphicFramePr>
          <p:nvPr/>
        </p:nvGraphicFramePr>
        <p:xfrm>
          <a:off x="1760275" y="1494875"/>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8" name="Table 7">
            <a:extLst>
              <a:ext uri="{FF2B5EF4-FFF2-40B4-BE49-F238E27FC236}">
                <a16:creationId xmlns:a16="http://schemas.microsoft.com/office/drawing/2014/main" id="{C9E12E6B-0E80-6CBA-C392-D08A8DB07F97}"/>
              </a:ext>
            </a:extLst>
          </p:cNvPr>
          <p:cNvGraphicFramePr>
            <a:graphicFrameLocks noGrp="1"/>
          </p:cNvGraphicFramePr>
          <p:nvPr/>
        </p:nvGraphicFramePr>
        <p:xfrm>
          <a:off x="3495690" y="148341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a:effectLst/>
                        </a:rPr>
                        <a:t>bug</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0" name="Table 9">
            <a:extLst>
              <a:ext uri="{FF2B5EF4-FFF2-40B4-BE49-F238E27FC236}">
                <a16:creationId xmlns:a16="http://schemas.microsoft.com/office/drawing/2014/main" id="{C57A54A8-1C3C-110C-48E1-7277E737286A}"/>
              </a:ext>
            </a:extLst>
          </p:cNvPr>
          <p:cNvGraphicFramePr>
            <a:graphicFrameLocks noGrp="1"/>
          </p:cNvGraphicFramePr>
          <p:nvPr/>
        </p:nvGraphicFramePr>
        <p:xfrm>
          <a:off x="5243910" y="231021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1" name="Table 10">
            <a:extLst>
              <a:ext uri="{FF2B5EF4-FFF2-40B4-BE49-F238E27FC236}">
                <a16:creationId xmlns:a16="http://schemas.microsoft.com/office/drawing/2014/main" id="{F17E41DB-A48E-FC43-35BB-F39B96E6773D}"/>
              </a:ext>
            </a:extLst>
          </p:cNvPr>
          <p:cNvGraphicFramePr>
            <a:graphicFrameLocks noGrp="1"/>
          </p:cNvGraphicFramePr>
          <p:nvPr/>
        </p:nvGraphicFramePr>
        <p:xfrm>
          <a:off x="5243910" y="65237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5" name="Table 24">
            <a:extLst>
              <a:ext uri="{FF2B5EF4-FFF2-40B4-BE49-F238E27FC236}">
                <a16:creationId xmlns:a16="http://schemas.microsoft.com/office/drawing/2014/main" id="{D7B3B1B9-D860-0408-43B9-628F6FC8C371}"/>
              </a:ext>
            </a:extLst>
          </p:cNvPr>
          <p:cNvGraphicFramePr>
            <a:graphicFrameLocks noGrp="1"/>
          </p:cNvGraphicFramePr>
          <p:nvPr/>
        </p:nvGraphicFramePr>
        <p:xfrm>
          <a:off x="12201917" y="643530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7" name="Table 26">
            <a:extLst>
              <a:ext uri="{FF2B5EF4-FFF2-40B4-BE49-F238E27FC236}">
                <a16:creationId xmlns:a16="http://schemas.microsoft.com/office/drawing/2014/main" id="{1215409D-1DA9-F99B-10AC-0DC74D9AC141}"/>
              </a:ext>
            </a:extLst>
          </p:cNvPr>
          <p:cNvGraphicFramePr>
            <a:graphicFrameLocks noGrp="1"/>
          </p:cNvGraphicFramePr>
          <p:nvPr/>
        </p:nvGraphicFramePr>
        <p:xfrm>
          <a:off x="12201918" y="561407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a:effectLst/>
                        </a:rPr>
                        <a:t>bug</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 name="Table 1">
            <a:extLst>
              <a:ext uri="{FF2B5EF4-FFF2-40B4-BE49-F238E27FC236}">
                <a16:creationId xmlns:a16="http://schemas.microsoft.com/office/drawing/2014/main" id="{D16A4D5F-9E55-C01C-4EC9-BDF3F1CF8C38}"/>
              </a:ext>
            </a:extLst>
          </p:cNvPr>
          <p:cNvGraphicFramePr>
            <a:graphicFrameLocks noGrp="1"/>
          </p:cNvGraphicFramePr>
          <p:nvPr/>
        </p:nvGraphicFramePr>
        <p:xfrm>
          <a:off x="12201917" y="726577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6" name="Table 5">
            <a:extLst>
              <a:ext uri="{FF2B5EF4-FFF2-40B4-BE49-F238E27FC236}">
                <a16:creationId xmlns:a16="http://schemas.microsoft.com/office/drawing/2014/main" id="{F389D5D7-FCB0-578F-63C6-193DDF1D8320}"/>
              </a:ext>
            </a:extLst>
          </p:cNvPr>
          <p:cNvGraphicFramePr>
            <a:graphicFrameLocks noGrp="1"/>
          </p:cNvGraphicFramePr>
          <p:nvPr/>
        </p:nvGraphicFramePr>
        <p:xfrm>
          <a:off x="1755270" y="230845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3" name="Table 22">
            <a:extLst>
              <a:ext uri="{FF2B5EF4-FFF2-40B4-BE49-F238E27FC236}">
                <a16:creationId xmlns:a16="http://schemas.microsoft.com/office/drawing/2014/main" id="{B1625FEB-AAAF-727A-C67C-51369A7C84E1}"/>
              </a:ext>
            </a:extLst>
          </p:cNvPr>
          <p:cNvGraphicFramePr>
            <a:graphicFrameLocks noGrp="1"/>
          </p:cNvGraphicFramePr>
          <p:nvPr/>
        </p:nvGraphicFramePr>
        <p:xfrm>
          <a:off x="3504968" y="230533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4" name="Table 23">
            <a:extLst>
              <a:ext uri="{FF2B5EF4-FFF2-40B4-BE49-F238E27FC236}">
                <a16:creationId xmlns:a16="http://schemas.microsoft.com/office/drawing/2014/main" id="{30AE6682-D783-A144-DF17-E33907FF3E2E}"/>
              </a:ext>
            </a:extLst>
          </p:cNvPr>
          <p:cNvGraphicFramePr>
            <a:graphicFrameLocks noGrp="1"/>
          </p:cNvGraphicFramePr>
          <p:nvPr/>
        </p:nvGraphicFramePr>
        <p:xfrm>
          <a:off x="3500742" y="64883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6" name="Table 25">
            <a:extLst>
              <a:ext uri="{FF2B5EF4-FFF2-40B4-BE49-F238E27FC236}">
                <a16:creationId xmlns:a16="http://schemas.microsoft.com/office/drawing/2014/main" id="{9C0C6CAE-0A87-C6CB-28CD-0D25DB19FB8B}"/>
              </a:ext>
            </a:extLst>
          </p:cNvPr>
          <p:cNvGraphicFramePr>
            <a:graphicFrameLocks noGrp="1"/>
          </p:cNvGraphicFramePr>
          <p:nvPr/>
        </p:nvGraphicFramePr>
        <p:xfrm>
          <a:off x="5238464" y="147641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8" name="Table 27">
            <a:extLst>
              <a:ext uri="{FF2B5EF4-FFF2-40B4-BE49-F238E27FC236}">
                <a16:creationId xmlns:a16="http://schemas.microsoft.com/office/drawing/2014/main" id="{D3BAD8C0-1C5B-AFBF-6F2D-9901D6F39119}"/>
              </a:ext>
            </a:extLst>
          </p:cNvPr>
          <p:cNvGraphicFramePr>
            <a:graphicFrameLocks noGrp="1"/>
          </p:cNvGraphicFramePr>
          <p:nvPr/>
        </p:nvGraphicFramePr>
        <p:xfrm>
          <a:off x="6971085" y="314106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P</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9" name="Table 28">
            <a:extLst>
              <a:ext uri="{FF2B5EF4-FFF2-40B4-BE49-F238E27FC236}">
                <a16:creationId xmlns:a16="http://schemas.microsoft.com/office/drawing/2014/main" id="{32054E68-65DA-E19A-598E-3D420FD4048B}"/>
              </a:ext>
            </a:extLst>
          </p:cNvPr>
          <p:cNvGraphicFramePr>
            <a:graphicFrameLocks noGrp="1"/>
          </p:cNvGraphicFramePr>
          <p:nvPr/>
        </p:nvGraphicFramePr>
        <p:xfrm>
          <a:off x="6971469" y="3980633"/>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0" name="Table 29">
            <a:extLst>
              <a:ext uri="{FF2B5EF4-FFF2-40B4-BE49-F238E27FC236}">
                <a16:creationId xmlns:a16="http://schemas.microsoft.com/office/drawing/2014/main" id="{0E0D9E9A-4AD3-FC1B-255E-CA36EA32E697}"/>
              </a:ext>
            </a:extLst>
          </p:cNvPr>
          <p:cNvGraphicFramePr>
            <a:graphicFrameLocks noGrp="1"/>
          </p:cNvGraphicFramePr>
          <p:nvPr/>
        </p:nvGraphicFramePr>
        <p:xfrm>
          <a:off x="8706884" y="396917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a:effectLst/>
                        </a:rPr>
                        <a:t>bug</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1" name="Table 30">
            <a:extLst>
              <a:ext uri="{FF2B5EF4-FFF2-40B4-BE49-F238E27FC236}">
                <a16:creationId xmlns:a16="http://schemas.microsoft.com/office/drawing/2014/main" id="{4F0D5D03-5D41-4AFD-65E5-5E709B2EA49B}"/>
              </a:ext>
            </a:extLst>
          </p:cNvPr>
          <p:cNvGraphicFramePr>
            <a:graphicFrameLocks noGrp="1"/>
          </p:cNvGraphicFramePr>
          <p:nvPr/>
        </p:nvGraphicFramePr>
        <p:xfrm>
          <a:off x="10455104" y="479597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2" name="Table 31">
            <a:extLst>
              <a:ext uri="{FF2B5EF4-FFF2-40B4-BE49-F238E27FC236}">
                <a16:creationId xmlns:a16="http://schemas.microsoft.com/office/drawing/2014/main" id="{AE74F766-D690-9F3D-F380-843B6D94F8ED}"/>
              </a:ext>
            </a:extLst>
          </p:cNvPr>
          <p:cNvGraphicFramePr>
            <a:graphicFrameLocks noGrp="1"/>
          </p:cNvGraphicFramePr>
          <p:nvPr/>
        </p:nvGraphicFramePr>
        <p:xfrm>
          <a:off x="10455104" y="313813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3" name="Table 32">
            <a:extLst>
              <a:ext uri="{FF2B5EF4-FFF2-40B4-BE49-F238E27FC236}">
                <a16:creationId xmlns:a16="http://schemas.microsoft.com/office/drawing/2014/main" id="{F6DF0ADE-8B36-5421-5764-11C2114068A8}"/>
              </a:ext>
            </a:extLst>
          </p:cNvPr>
          <p:cNvGraphicFramePr>
            <a:graphicFrameLocks noGrp="1"/>
          </p:cNvGraphicFramePr>
          <p:nvPr/>
        </p:nvGraphicFramePr>
        <p:xfrm>
          <a:off x="6966464" y="479421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4" name="Table 33">
            <a:extLst>
              <a:ext uri="{FF2B5EF4-FFF2-40B4-BE49-F238E27FC236}">
                <a16:creationId xmlns:a16="http://schemas.microsoft.com/office/drawing/2014/main" id="{B7A490BB-FB55-8E03-813A-6249F4E327DC}"/>
              </a:ext>
            </a:extLst>
          </p:cNvPr>
          <p:cNvGraphicFramePr>
            <a:graphicFrameLocks noGrp="1"/>
          </p:cNvGraphicFramePr>
          <p:nvPr/>
        </p:nvGraphicFramePr>
        <p:xfrm>
          <a:off x="8716162" y="479109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5" name="Table 34">
            <a:extLst>
              <a:ext uri="{FF2B5EF4-FFF2-40B4-BE49-F238E27FC236}">
                <a16:creationId xmlns:a16="http://schemas.microsoft.com/office/drawing/2014/main" id="{85459B70-D49E-6E70-39DB-C82F49061412}"/>
              </a:ext>
            </a:extLst>
          </p:cNvPr>
          <p:cNvGraphicFramePr>
            <a:graphicFrameLocks noGrp="1"/>
          </p:cNvGraphicFramePr>
          <p:nvPr/>
        </p:nvGraphicFramePr>
        <p:xfrm>
          <a:off x="8711936" y="313459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6" name="Table 35">
            <a:extLst>
              <a:ext uri="{FF2B5EF4-FFF2-40B4-BE49-F238E27FC236}">
                <a16:creationId xmlns:a16="http://schemas.microsoft.com/office/drawing/2014/main" id="{0F491722-1EAE-B216-C1AA-4E6D6838E64A}"/>
              </a:ext>
            </a:extLst>
          </p:cNvPr>
          <p:cNvGraphicFramePr>
            <a:graphicFrameLocks noGrp="1"/>
          </p:cNvGraphicFramePr>
          <p:nvPr/>
        </p:nvGraphicFramePr>
        <p:xfrm>
          <a:off x="10449658" y="396217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X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spTree>
    <p:extLst>
      <p:ext uri="{BB962C8B-B14F-4D97-AF65-F5344CB8AC3E}">
        <p14:creationId xmlns:p14="http://schemas.microsoft.com/office/powerpoint/2010/main" val="3153598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E421-A34F-1FB4-EA2D-A7638CD8099E}"/>
              </a:ext>
            </a:extLst>
          </p:cNvPr>
          <p:cNvSpPr>
            <a:spLocks noGrp="1"/>
          </p:cNvSpPr>
          <p:nvPr>
            <p:ph type="ctrTitle"/>
          </p:nvPr>
        </p:nvSpPr>
        <p:spPr>
          <a:xfrm>
            <a:off x="1524000" y="2823368"/>
            <a:ext cx="9144000" cy="1211263"/>
          </a:xfrm>
        </p:spPr>
        <p:txBody>
          <a:bodyPr>
            <a:normAutofit/>
          </a:bodyPr>
          <a:lstStyle/>
          <a:p>
            <a:r>
              <a:rPr lang="en-US" sz="8000" dirty="0">
                <a:solidFill>
                  <a:schemeClr val="tx2">
                    <a:lumMod val="75000"/>
                    <a:lumOff val="25000"/>
                  </a:schemeClr>
                </a:solidFill>
              </a:rPr>
              <a:t>Datasets</a:t>
            </a:r>
            <a:endParaRPr lang="en-TR" sz="8000" dirty="0"/>
          </a:p>
        </p:txBody>
      </p:sp>
      <p:sp>
        <p:nvSpPr>
          <p:cNvPr id="4" name="Slide Number Placeholder 3">
            <a:extLst>
              <a:ext uri="{FF2B5EF4-FFF2-40B4-BE49-F238E27FC236}">
                <a16:creationId xmlns:a16="http://schemas.microsoft.com/office/drawing/2014/main" id="{BC6E32A9-F5CF-685A-C86E-CBBE202F306F}"/>
              </a:ext>
            </a:extLst>
          </p:cNvPr>
          <p:cNvSpPr>
            <a:spLocks noGrp="1"/>
          </p:cNvSpPr>
          <p:nvPr>
            <p:ph type="sldNum" sz="quarter" idx="12"/>
          </p:nvPr>
        </p:nvSpPr>
        <p:spPr/>
        <p:txBody>
          <a:bodyPr/>
          <a:lstStyle/>
          <a:p>
            <a:fld id="{64CB11F6-019F-124C-8B86-58575C4BBC84}" type="slidenum">
              <a:rPr lang="en-TR" smtClean="0"/>
              <a:t>10</a:t>
            </a:fld>
            <a:endParaRPr lang="en-TR"/>
          </a:p>
        </p:txBody>
      </p:sp>
    </p:spTree>
    <p:extLst>
      <p:ext uri="{BB962C8B-B14F-4D97-AF65-F5344CB8AC3E}">
        <p14:creationId xmlns:p14="http://schemas.microsoft.com/office/powerpoint/2010/main" val="208592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645931-F94C-8E57-4393-816CBD29B1E9}"/>
              </a:ext>
            </a:extLst>
          </p:cNvPr>
          <p:cNvSpPr txBox="1">
            <a:spLocks/>
          </p:cNvSpPr>
          <p:nvPr/>
        </p:nvSpPr>
        <p:spPr>
          <a:xfrm>
            <a:off x="838198" y="365125"/>
            <a:ext cx="113490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Dataset: </a:t>
            </a:r>
            <a:r>
              <a:rPr lang="en-US" sz="2400" dirty="0">
                <a:solidFill>
                  <a:srgbClr val="C00000"/>
                </a:solidFill>
              </a:rPr>
              <a:t>nlbse’22</a:t>
            </a:r>
            <a:r>
              <a:rPr lang="en-US" sz="2400" dirty="0">
                <a:solidFill>
                  <a:schemeClr val="accent2">
                    <a:lumMod val="60000"/>
                    <a:lumOff val="40000"/>
                  </a:schemeClr>
                </a:solidFill>
              </a:rPr>
              <a:t> </a:t>
            </a:r>
            <a:endParaRPr lang="en-TR" sz="2400" dirty="0">
              <a:solidFill>
                <a:srgbClr val="C00000"/>
              </a:solidFill>
            </a:endParaRPr>
          </a:p>
        </p:txBody>
      </p:sp>
      <p:sp>
        <p:nvSpPr>
          <p:cNvPr id="6" name="Slide Number Placeholder 5">
            <a:extLst>
              <a:ext uri="{FF2B5EF4-FFF2-40B4-BE49-F238E27FC236}">
                <a16:creationId xmlns:a16="http://schemas.microsoft.com/office/drawing/2014/main" id="{3BC3460F-A335-CCCC-B360-6628B929D18C}"/>
              </a:ext>
            </a:extLst>
          </p:cNvPr>
          <p:cNvSpPr>
            <a:spLocks noGrp="1"/>
          </p:cNvSpPr>
          <p:nvPr>
            <p:ph type="sldNum" sz="quarter" idx="12"/>
          </p:nvPr>
        </p:nvSpPr>
        <p:spPr/>
        <p:txBody>
          <a:bodyPr/>
          <a:lstStyle/>
          <a:p>
            <a:fld id="{64CB11F6-019F-124C-8B86-58575C4BBC84}" type="slidenum">
              <a:rPr lang="en-TR" smtClean="0"/>
              <a:t>11</a:t>
            </a:fld>
            <a:endParaRPr lang="en-TR"/>
          </a:p>
        </p:txBody>
      </p:sp>
      <p:sp>
        <p:nvSpPr>
          <p:cNvPr id="11" name="TextBox 10">
            <a:extLst>
              <a:ext uri="{FF2B5EF4-FFF2-40B4-BE49-F238E27FC236}">
                <a16:creationId xmlns:a16="http://schemas.microsoft.com/office/drawing/2014/main" id="{D1D665AB-3E24-27CF-2B40-0668038C40B4}"/>
              </a:ext>
            </a:extLst>
          </p:cNvPr>
          <p:cNvSpPr txBox="1"/>
          <p:nvPr/>
        </p:nvSpPr>
        <p:spPr>
          <a:xfrm>
            <a:off x="838199" y="1646620"/>
            <a:ext cx="10515599" cy="3139321"/>
          </a:xfrm>
          <a:prstGeom prst="rect">
            <a:avLst/>
          </a:prstGeom>
          <a:noFill/>
        </p:spPr>
        <p:txBody>
          <a:bodyPr wrap="square" rtlCol="0">
            <a:spAutoFit/>
          </a:bodyPr>
          <a:lstStyle/>
          <a:p>
            <a:r>
              <a:rPr lang="en-US" sz="2000" dirty="0">
                <a:latin typeface="+mn-lt"/>
              </a:rPr>
              <a:t>Train: </a:t>
            </a:r>
            <a:r>
              <a:rPr lang="en-US" sz="2000" dirty="0">
                <a:latin typeface="+mn-lt"/>
                <a:hlinkClick r:id="rId3"/>
              </a:rPr>
              <a:t>https://tickettagger.blob.core.windows.net/datasets/github-labels-top3-803k-train.tar.gz</a:t>
            </a:r>
            <a:endParaRPr lang="en-US" sz="2000" dirty="0">
              <a:latin typeface="+mn-lt"/>
            </a:endParaRPr>
          </a:p>
          <a:p>
            <a:r>
              <a:rPr lang="en-US" sz="2000" dirty="0"/>
              <a:t>Test: </a:t>
            </a:r>
            <a:r>
              <a:rPr lang="en-US" sz="2000" dirty="0">
                <a:hlinkClick r:id="rId4"/>
              </a:rPr>
              <a:t>https://tickettagger.blob.core.windows.net/datasets/github-labels-top3-803k-test.tar.gz</a:t>
            </a:r>
            <a:endParaRPr lang="en-US" sz="2000" dirty="0"/>
          </a:p>
          <a:p>
            <a:endParaRPr lang="en-US" sz="2000" dirty="0"/>
          </a:p>
          <a:p>
            <a:r>
              <a:rPr lang="en-US" sz="2000" dirty="0"/>
              <a:t>Initially: Train: 90% </a:t>
            </a:r>
            <a:r>
              <a:rPr lang="en-TR" sz="2000" dirty="0"/>
              <a:t>722899 | Test: 10% 80518 | Total: 803417</a:t>
            </a:r>
          </a:p>
          <a:p>
            <a:r>
              <a:rPr lang="en-TR" sz="2000" dirty="0"/>
              <a:t>Duplicate issues are removed only in the Train dataset, number of dropped issues: 26220</a:t>
            </a:r>
          </a:p>
          <a:p>
            <a:r>
              <a:rPr lang="en-TR" sz="2000" dirty="0"/>
              <a:t>Final distribution is below: </a:t>
            </a:r>
            <a:endParaRPr lang="en-US" sz="2000" dirty="0"/>
          </a:p>
          <a:p>
            <a:endParaRPr lang="en-US" sz="2000" dirty="0"/>
          </a:p>
          <a:p>
            <a:endParaRPr lang="en-US" sz="2000" dirty="0"/>
          </a:p>
          <a:p>
            <a:endParaRPr lang="en-TR" sz="2000" dirty="0"/>
          </a:p>
          <a:p>
            <a:endParaRPr lang="en-TR" dirty="0"/>
          </a:p>
        </p:txBody>
      </p:sp>
      <p:graphicFrame>
        <p:nvGraphicFramePr>
          <p:cNvPr id="13" name="Table 12">
            <a:extLst>
              <a:ext uri="{FF2B5EF4-FFF2-40B4-BE49-F238E27FC236}">
                <a16:creationId xmlns:a16="http://schemas.microsoft.com/office/drawing/2014/main" id="{67408456-3FBA-AAD4-1FAE-1410E60EEC94}"/>
              </a:ext>
            </a:extLst>
          </p:cNvPr>
          <p:cNvGraphicFramePr>
            <a:graphicFrameLocks noGrp="1"/>
          </p:cNvGraphicFramePr>
          <p:nvPr>
            <p:extLst>
              <p:ext uri="{D42A27DB-BD31-4B8C-83A1-F6EECF244321}">
                <p14:modId xmlns:p14="http://schemas.microsoft.com/office/powerpoint/2010/main" val="3905824533"/>
              </p:ext>
            </p:extLst>
          </p:nvPr>
        </p:nvGraphicFramePr>
        <p:xfrm>
          <a:off x="838200" y="3778786"/>
          <a:ext cx="10288836" cy="2522863"/>
        </p:xfrm>
        <a:graphic>
          <a:graphicData uri="http://schemas.openxmlformats.org/drawingml/2006/table">
            <a:tbl>
              <a:tblPr firstRow="1" bandRow="1">
                <a:tableStyleId>{5C22544A-7EE6-4342-B048-85BDC9FD1C3A}</a:tableStyleId>
              </a:tblPr>
              <a:tblGrid>
                <a:gridCol w="1714806">
                  <a:extLst>
                    <a:ext uri="{9D8B030D-6E8A-4147-A177-3AD203B41FA5}">
                      <a16:colId xmlns:a16="http://schemas.microsoft.com/office/drawing/2014/main" val="813685756"/>
                    </a:ext>
                  </a:extLst>
                </a:gridCol>
                <a:gridCol w="1714806">
                  <a:extLst>
                    <a:ext uri="{9D8B030D-6E8A-4147-A177-3AD203B41FA5}">
                      <a16:colId xmlns:a16="http://schemas.microsoft.com/office/drawing/2014/main" val="3282021430"/>
                    </a:ext>
                  </a:extLst>
                </a:gridCol>
                <a:gridCol w="1714806">
                  <a:extLst>
                    <a:ext uri="{9D8B030D-6E8A-4147-A177-3AD203B41FA5}">
                      <a16:colId xmlns:a16="http://schemas.microsoft.com/office/drawing/2014/main" val="982308098"/>
                    </a:ext>
                  </a:extLst>
                </a:gridCol>
                <a:gridCol w="1714806">
                  <a:extLst>
                    <a:ext uri="{9D8B030D-6E8A-4147-A177-3AD203B41FA5}">
                      <a16:colId xmlns:a16="http://schemas.microsoft.com/office/drawing/2014/main" val="696947866"/>
                    </a:ext>
                  </a:extLst>
                </a:gridCol>
                <a:gridCol w="1714806">
                  <a:extLst>
                    <a:ext uri="{9D8B030D-6E8A-4147-A177-3AD203B41FA5}">
                      <a16:colId xmlns:a16="http://schemas.microsoft.com/office/drawing/2014/main" val="933542007"/>
                    </a:ext>
                  </a:extLst>
                </a:gridCol>
                <a:gridCol w="1714806">
                  <a:extLst>
                    <a:ext uri="{9D8B030D-6E8A-4147-A177-3AD203B41FA5}">
                      <a16:colId xmlns:a16="http://schemas.microsoft.com/office/drawing/2014/main" val="3013485272"/>
                    </a:ext>
                  </a:extLst>
                </a:gridCol>
              </a:tblGrid>
              <a:tr h="583894">
                <a:tc>
                  <a:txBody>
                    <a:bodyPr/>
                    <a:lstStyle/>
                    <a:p>
                      <a:r>
                        <a:rPr lang="en-US" sz="1600" dirty="0"/>
                        <a:t>Label</a:t>
                      </a:r>
                      <a:r>
                        <a:rPr lang="en-TR" sz="1600" dirty="0"/>
                        <a:t>/Dataset</a:t>
                      </a:r>
                    </a:p>
                  </a:txBody>
                  <a:tcPr/>
                </a:tc>
                <a:tc>
                  <a:txBody>
                    <a:bodyPr/>
                    <a:lstStyle/>
                    <a:p>
                      <a:r>
                        <a:rPr lang="en-GB" sz="1600" dirty="0"/>
                        <a:t>Train</a:t>
                      </a:r>
                      <a:endParaRPr lang="en-TR" sz="1600" dirty="0"/>
                    </a:p>
                  </a:txBody>
                  <a:tcPr/>
                </a:tc>
                <a:tc>
                  <a:txBody>
                    <a:bodyPr/>
                    <a:lstStyle/>
                    <a:p>
                      <a:r>
                        <a:rPr lang="en-TR" sz="1600" dirty="0"/>
                        <a:t>Train %</a:t>
                      </a:r>
                    </a:p>
                  </a:txBody>
                  <a:tcPr/>
                </a:tc>
                <a:tc>
                  <a:txBody>
                    <a:bodyPr/>
                    <a:lstStyle/>
                    <a:p>
                      <a:r>
                        <a:rPr lang="en-TR" sz="1600" dirty="0"/>
                        <a:t>Test</a:t>
                      </a:r>
                    </a:p>
                  </a:txBody>
                  <a:tcPr/>
                </a:tc>
                <a:tc>
                  <a:txBody>
                    <a:bodyPr/>
                    <a:lstStyle/>
                    <a:p>
                      <a:r>
                        <a:rPr lang="en-TR" sz="1600" dirty="0"/>
                        <a:t>Test %</a:t>
                      </a:r>
                    </a:p>
                  </a:txBody>
                  <a:tcPr/>
                </a:tc>
                <a:tc>
                  <a:txBody>
                    <a:bodyPr/>
                    <a:lstStyle/>
                    <a:p>
                      <a:r>
                        <a:rPr lang="en-TR" sz="1600" dirty="0"/>
                        <a:t>Total</a:t>
                      </a:r>
                    </a:p>
                  </a:txBody>
                  <a:tcPr/>
                </a:tc>
                <a:extLst>
                  <a:ext uri="{0D108BD9-81ED-4DB2-BD59-A6C34878D82A}">
                    <a16:rowId xmlns:a16="http://schemas.microsoft.com/office/drawing/2014/main" val="3523381497"/>
                  </a:ext>
                </a:extLst>
              </a:tr>
              <a:tr h="528810">
                <a:tc>
                  <a:txBody>
                    <a:bodyPr/>
                    <a:lstStyle/>
                    <a:p>
                      <a:r>
                        <a:rPr lang="en-TR" sz="1600" dirty="0"/>
                        <a:t>bug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347678</a:t>
                      </a:r>
                    </a:p>
                  </a:txBody>
                  <a:tcPr/>
                </a:tc>
                <a:tc>
                  <a:txBody>
                    <a:bodyPr/>
                    <a:lstStyle/>
                    <a:p>
                      <a:r>
                        <a:rPr lang="en-TR" sz="1600" dirty="0"/>
                        <a:t>50%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40288</a:t>
                      </a:r>
                    </a:p>
                  </a:txBody>
                  <a:tcPr/>
                </a:tc>
                <a:tc>
                  <a:txBody>
                    <a:bodyPr/>
                    <a:lstStyle/>
                    <a:p>
                      <a:r>
                        <a:rPr lang="en-TR" sz="1600" dirty="0"/>
                        <a:t>50%</a:t>
                      </a:r>
                    </a:p>
                  </a:txBody>
                  <a:tcPr/>
                </a:tc>
                <a:tc>
                  <a:txBody>
                    <a:bodyPr/>
                    <a:lstStyle/>
                    <a:p>
                      <a:r>
                        <a:rPr lang="en-TR" sz="1600" dirty="0"/>
                        <a:t>387966</a:t>
                      </a:r>
                    </a:p>
                  </a:txBody>
                  <a:tcPr/>
                </a:tc>
                <a:extLst>
                  <a:ext uri="{0D108BD9-81ED-4DB2-BD59-A6C34878D82A}">
                    <a16:rowId xmlns:a16="http://schemas.microsoft.com/office/drawing/2014/main" val="94189484"/>
                  </a:ext>
                </a:extLst>
              </a:tr>
              <a:tr h="517793">
                <a:tc>
                  <a:txBody>
                    <a:bodyPr/>
                    <a:lstStyle/>
                    <a:p>
                      <a:r>
                        <a:rPr lang="en-TR" sz="1600" dirty="0"/>
                        <a:t>enhancement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290006</a:t>
                      </a:r>
                    </a:p>
                  </a:txBody>
                  <a:tcPr/>
                </a:tc>
                <a:tc>
                  <a:txBody>
                    <a:bodyPr/>
                    <a:lstStyle/>
                    <a:p>
                      <a:r>
                        <a:rPr lang="en-TR" sz="1600" dirty="0"/>
                        <a:t>42%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33203</a:t>
                      </a:r>
                    </a:p>
                  </a:txBody>
                  <a:tcPr/>
                </a:tc>
                <a:tc>
                  <a:txBody>
                    <a:bodyPr/>
                    <a:lstStyle/>
                    <a:p>
                      <a:r>
                        <a:rPr lang="en-TR" sz="1600" dirty="0"/>
                        <a:t>41%</a:t>
                      </a:r>
                    </a:p>
                  </a:txBody>
                  <a:tcPr/>
                </a:tc>
                <a:tc>
                  <a:txBody>
                    <a:bodyPr/>
                    <a:lstStyle/>
                    <a:p>
                      <a:r>
                        <a:rPr lang="en-TR" sz="1600" dirty="0"/>
                        <a:t>323209</a:t>
                      </a:r>
                    </a:p>
                  </a:txBody>
                  <a:tcPr/>
                </a:tc>
                <a:extLst>
                  <a:ext uri="{0D108BD9-81ED-4DB2-BD59-A6C34878D82A}">
                    <a16:rowId xmlns:a16="http://schemas.microsoft.com/office/drawing/2014/main" val="3914296145"/>
                  </a:ext>
                </a:extLst>
              </a:tr>
              <a:tr h="451691">
                <a:tc>
                  <a:txBody>
                    <a:bodyPr/>
                    <a:lstStyle/>
                    <a:p>
                      <a:r>
                        <a:rPr lang="en-TR" sz="1600" dirty="0"/>
                        <a:t>question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58995</a:t>
                      </a:r>
                    </a:p>
                  </a:txBody>
                  <a:tcPr/>
                </a:tc>
                <a:tc>
                  <a:txBody>
                    <a:bodyPr/>
                    <a:lstStyle/>
                    <a:p>
                      <a:r>
                        <a:rPr lang="en-TR" sz="1600" dirty="0"/>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7027</a:t>
                      </a:r>
                    </a:p>
                  </a:txBody>
                  <a:tcPr/>
                </a:tc>
                <a:tc>
                  <a:txBody>
                    <a:bodyPr/>
                    <a:lstStyle/>
                    <a:p>
                      <a:r>
                        <a:rPr lang="en-TR" sz="1600" dirty="0"/>
                        <a:t>9%</a:t>
                      </a:r>
                    </a:p>
                  </a:txBody>
                  <a:tcPr/>
                </a:tc>
                <a:tc>
                  <a:txBody>
                    <a:bodyPr/>
                    <a:lstStyle/>
                    <a:p>
                      <a:r>
                        <a:rPr lang="en-TR" sz="1600" dirty="0"/>
                        <a:t>66022</a:t>
                      </a:r>
                    </a:p>
                  </a:txBody>
                  <a:tcPr/>
                </a:tc>
                <a:extLst>
                  <a:ext uri="{0D108BD9-81ED-4DB2-BD59-A6C34878D82A}">
                    <a16:rowId xmlns:a16="http://schemas.microsoft.com/office/drawing/2014/main" val="2021457027"/>
                  </a:ext>
                </a:extLst>
              </a:tr>
              <a:tr h="440675">
                <a:tc>
                  <a:txBody>
                    <a:bodyPr/>
                    <a:lstStyle/>
                    <a:p>
                      <a:r>
                        <a:rPr lang="en-TR" sz="1600" dirty="0"/>
                        <a:t>total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696679</a:t>
                      </a:r>
                    </a:p>
                  </a:txBody>
                  <a:tcPr/>
                </a:tc>
                <a:tc>
                  <a:txBody>
                    <a:bodyPr/>
                    <a:lstStyle/>
                    <a:p>
                      <a:endParaRPr lang="en-TR" sz="1600" dirty="0"/>
                    </a:p>
                  </a:txBody>
                  <a:tcPr/>
                </a:tc>
                <a:tc>
                  <a:txBody>
                    <a:bodyPr/>
                    <a:lstStyle/>
                    <a:p>
                      <a:r>
                        <a:rPr lang="en-TR" sz="1600" dirty="0"/>
                        <a:t>80518</a:t>
                      </a:r>
                    </a:p>
                  </a:txBody>
                  <a:tcPr/>
                </a:tc>
                <a:tc>
                  <a:txBody>
                    <a:bodyPr/>
                    <a:lstStyle/>
                    <a:p>
                      <a:endParaRPr lang="en-TR" sz="1600" dirty="0"/>
                    </a:p>
                  </a:txBody>
                  <a:tcPr/>
                </a:tc>
                <a:tc>
                  <a:txBody>
                    <a:bodyPr/>
                    <a:lstStyle/>
                    <a:p>
                      <a:r>
                        <a:rPr lang="en-TR" sz="1600" dirty="0"/>
                        <a:t>777197</a:t>
                      </a:r>
                    </a:p>
                  </a:txBody>
                  <a:tcPr/>
                </a:tc>
                <a:extLst>
                  <a:ext uri="{0D108BD9-81ED-4DB2-BD59-A6C34878D82A}">
                    <a16:rowId xmlns:a16="http://schemas.microsoft.com/office/drawing/2014/main" val="4134816727"/>
                  </a:ext>
                </a:extLst>
              </a:tr>
            </a:tbl>
          </a:graphicData>
        </a:graphic>
      </p:graphicFrame>
      <p:sp>
        <p:nvSpPr>
          <p:cNvPr id="3" name="TextBox 2">
            <a:extLst>
              <a:ext uri="{FF2B5EF4-FFF2-40B4-BE49-F238E27FC236}">
                <a16:creationId xmlns:a16="http://schemas.microsoft.com/office/drawing/2014/main" id="{FACFD4C9-2A7B-B3A0-05E9-A6203710980E}"/>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OK</a:t>
            </a:r>
          </a:p>
        </p:txBody>
      </p:sp>
    </p:spTree>
    <p:extLst>
      <p:ext uri="{BB962C8B-B14F-4D97-AF65-F5344CB8AC3E}">
        <p14:creationId xmlns:p14="http://schemas.microsoft.com/office/powerpoint/2010/main" val="234015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BC3460F-A335-CCCC-B360-6628B929D18C}"/>
              </a:ext>
            </a:extLst>
          </p:cNvPr>
          <p:cNvSpPr>
            <a:spLocks noGrp="1"/>
          </p:cNvSpPr>
          <p:nvPr>
            <p:ph type="sldNum" sz="quarter" idx="12"/>
          </p:nvPr>
        </p:nvSpPr>
        <p:spPr/>
        <p:txBody>
          <a:bodyPr/>
          <a:lstStyle/>
          <a:p>
            <a:fld id="{64CB11F6-019F-124C-8B86-58575C4BBC84}" type="slidenum">
              <a:rPr lang="en-TR" smtClean="0"/>
              <a:t>12</a:t>
            </a:fld>
            <a:endParaRPr lang="en-TR"/>
          </a:p>
        </p:txBody>
      </p:sp>
      <p:sp>
        <p:nvSpPr>
          <p:cNvPr id="11" name="TextBox 10">
            <a:extLst>
              <a:ext uri="{FF2B5EF4-FFF2-40B4-BE49-F238E27FC236}">
                <a16:creationId xmlns:a16="http://schemas.microsoft.com/office/drawing/2014/main" id="{D1D665AB-3E24-27CF-2B40-0668038C40B4}"/>
              </a:ext>
            </a:extLst>
          </p:cNvPr>
          <p:cNvSpPr txBox="1"/>
          <p:nvPr/>
        </p:nvSpPr>
        <p:spPr>
          <a:xfrm>
            <a:off x="838199" y="1646620"/>
            <a:ext cx="10515599" cy="1600438"/>
          </a:xfrm>
          <a:prstGeom prst="rect">
            <a:avLst/>
          </a:prstGeom>
          <a:noFill/>
        </p:spPr>
        <p:txBody>
          <a:bodyPr wrap="square" rtlCol="0">
            <a:spAutoFit/>
          </a:bodyPr>
          <a:lstStyle/>
          <a:p>
            <a:r>
              <a:rPr lang="en-GB" sz="2000" dirty="0">
                <a:latin typeface="+mn-lt"/>
              </a:rPr>
              <a:t>Pre-processing steps: </a:t>
            </a:r>
            <a:endParaRPr lang="en-US" sz="2000" dirty="0"/>
          </a:p>
          <a:p>
            <a:endParaRPr lang="en-US" sz="2000" dirty="0"/>
          </a:p>
          <a:p>
            <a:endParaRPr lang="en-US" sz="2000" dirty="0"/>
          </a:p>
          <a:p>
            <a:endParaRPr lang="en-TR" sz="2000" dirty="0"/>
          </a:p>
          <a:p>
            <a:endParaRPr lang="en-TR" dirty="0"/>
          </a:p>
        </p:txBody>
      </p:sp>
      <p:graphicFrame>
        <p:nvGraphicFramePr>
          <p:cNvPr id="4" name="Table 3">
            <a:extLst>
              <a:ext uri="{FF2B5EF4-FFF2-40B4-BE49-F238E27FC236}">
                <a16:creationId xmlns:a16="http://schemas.microsoft.com/office/drawing/2014/main" id="{99FC8139-C466-427B-EAD7-A97B67FA029E}"/>
              </a:ext>
            </a:extLst>
          </p:cNvPr>
          <p:cNvGraphicFramePr>
            <a:graphicFrameLocks noGrp="1"/>
          </p:cNvGraphicFramePr>
          <p:nvPr>
            <p:extLst>
              <p:ext uri="{D42A27DB-BD31-4B8C-83A1-F6EECF244321}">
                <p14:modId xmlns:p14="http://schemas.microsoft.com/office/powerpoint/2010/main" val="1808246131"/>
              </p:ext>
            </p:extLst>
          </p:nvPr>
        </p:nvGraphicFramePr>
        <p:xfrm>
          <a:off x="838197" y="2061480"/>
          <a:ext cx="10288838" cy="3200400"/>
        </p:xfrm>
        <a:graphic>
          <a:graphicData uri="http://schemas.openxmlformats.org/drawingml/2006/table">
            <a:tbl>
              <a:tblPr firstRow="1" bandRow="1">
                <a:tableStyleId>{5C22544A-7EE6-4342-B048-85BDC9FD1C3A}</a:tableStyleId>
              </a:tblPr>
              <a:tblGrid>
                <a:gridCol w="4009225">
                  <a:extLst>
                    <a:ext uri="{9D8B030D-6E8A-4147-A177-3AD203B41FA5}">
                      <a16:colId xmlns:a16="http://schemas.microsoft.com/office/drawing/2014/main" val="1571932516"/>
                    </a:ext>
                  </a:extLst>
                </a:gridCol>
                <a:gridCol w="749147">
                  <a:extLst>
                    <a:ext uri="{9D8B030D-6E8A-4147-A177-3AD203B41FA5}">
                      <a16:colId xmlns:a16="http://schemas.microsoft.com/office/drawing/2014/main" val="161344766"/>
                    </a:ext>
                  </a:extLst>
                </a:gridCol>
                <a:gridCol w="738130">
                  <a:extLst>
                    <a:ext uri="{9D8B030D-6E8A-4147-A177-3AD203B41FA5}">
                      <a16:colId xmlns:a16="http://schemas.microsoft.com/office/drawing/2014/main" val="2164608099"/>
                    </a:ext>
                  </a:extLst>
                </a:gridCol>
                <a:gridCol w="1255923">
                  <a:extLst>
                    <a:ext uri="{9D8B030D-6E8A-4147-A177-3AD203B41FA5}">
                      <a16:colId xmlns:a16="http://schemas.microsoft.com/office/drawing/2014/main" val="1177219074"/>
                    </a:ext>
                  </a:extLst>
                </a:gridCol>
                <a:gridCol w="1233889">
                  <a:extLst>
                    <a:ext uri="{9D8B030D-6E8A-4147-A177-3AD203B41FA5}">
                      <a16:colId xmlns:a16="http://schemas.microsoft.com/office/drawing/2014/main" val="981267201"/>
                    </a:ext>
                  </a:extLst>
                </a:gridCol>
                <a:gridCol w="1145754">
                  <a:extLst>
                    <a:ext uri="{9D8B030D-6E8A-4147-A177-3AD203B41FA5}">
                      <a16:colId xmlns:a16="http://schemas.microsoft.com/office/drawing/2014/main" val="1124411858"/>
                    </a:ext>
                  </a:extLst>
                </a:gridCol>
                <a:gridCol w="1156770">
                  <a:extLst>
                    <a:ext uri="{9D8B030D-6E8A-4147-A177-3AD203B41FA5}">
                      <a16:colId xmlns:a16="http://schemas.microsoft.com/office/drawing/2014/main" val="2205591891"/>
                    </a:ext>
                  </a:extLst>
                </a:gridCol>
              </a:tblGrid>
              <a:tr h="370840">
                <a:tc>
                  <a:txBody>
                    <a:bodyPr/>
                    <a:lstStyle/>
                    <a:p>
                      <a:r>
                        <a:rPr lang="en-TR" sz="1200" dirty="0"/>
                        <a:t>Step</a:t>
                      </a:r>
                    </a:p>
                  </a:txBody>
                  <a:tcPr/>
                </a:tc>
                <a:tc>
                  <a:txBody>
                    <a:bodyPr/>
                    <a:lstStyle/>
                    <a:p>
                      <a:r>
                        <a:rPr lang="en-TR" sz="1200" dirty="0"/>
                        <a:t>Train</a:t>
                      </a:r>
                    </a:p>
                  </a:txBody>
                  <a:tcPr/>
                </a:tc>
                <a:tc>
                  <a:txBody>
                    <a:bodyPr/>
                    <a:lstStyle/>
                    <a:p>
                      <a:r>
                        <a:rPr lang="en-TR" sz="1200" dirty="0"/>
                        <a:t>Test</a:t>
                      </a:r>
                    </a:p>
                  </a:txBody>
                  <a:tcPr/>
                </a:tc>
                <a:tc>
                  <a:txBody>
                    <a:bodyPr/>
                    <a:lstStyle/>
                    <a:p>
                      <a:r>
                        <a:rPr lang="en-TR" sz="1200" dirty="0"/>
                        <a:t>Train Issue Body</a:t>
                      </a:r>
                    </a:p>
                  </a:txBody>
                  <a:tcPr/>
                </a:tc>
                <a:tc>
                  <a:txBody>
                    <a:bodyPr/>
                    <a:lstStyle/>
                    <a:p>
                      <a:r>
                        <a:rPr lang="en-TR" sz="1200" dirty="0"/>
                        <a:t>Train Issue Title</a:t>
                      </a:r>
                    </a:p>
                  </a:txBody>
                  <a:tcPr/>
                </a:tc>
                <a:tc>
                  <a:txBody>
                    <a:bodyPr/>
                    <a:lstStyle/>
                    <a:p>
                      <a:r>
                        <a:rPr lang="en-TR" sz="1200" dirty="0"/>
                        <a:t>Test Issue Body</a:t>
                      </a:r>
                    </a:p>
                  </a:txBody>
                  <a:tcPr/>
                </a:tc>
                <a:tc>
                  <a:txBody>
                    <a:bodyPr/>
                    <a:lstStyle/>
                    <a:p>
                      <a:r>
                        <a:rPr lang="en-TR" sz="1200" dirty="0"/>
                        <a:t>Test Issue Title</a:t>
                      </a:r>
                    </a:p>
                  </a:txBody>
                  <a:tcPr/>
                </a:tc>
                <a:extLst>
                  <a:ext uri="{0D108BD9-81ED-4DB2-BD59-A6C34878D82A}">
                    <a16:rowId xmlns:a16="http://schemas.microsoft.com/office/drawing/2014/main" val="2556226309"/>
                  </a:ext>
                </a:extLst>
              </a:tr>
              <a:tr h="143497">
                <a:tc>
                  <a:txBody>
                    <a:bodyPr/>
                    <a:lstStyle/>
                    <a:p>
                      <a:r>
                        <a:rPr lang="en-TR" sz="1200" dirty="0"/>
                        <a:t>Removing duplicates based on issue URLs</a:t>
                      </a:r>
                    </a:p>
                  </a:txBody>
                  <a:tcPr/>
                </a:tc>
                <a:tc>
                  <a:txBody>
                    <a:bodyPr/>
                    <a:lstStyle/>
                    <a:p>
                      <a:r>
                        <a:rPr lang="en-TR" sz="1200" dirty="0"/>
                        <a:t>+</a:t>
                      </a:r>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2560382805"/>
                  </a:ext>
                </a:extLst>
              </a:tr>
              <a:tr h="1238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Replacing functions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endParaRPr lang="en-TR" sz="1200" dirty="0"/>
                    </a:p>
                  </a:txBody>
                  <a:tcPr/>
                </a:tc>
                <a:tc>
                  <a:txBody>
                    <a:bodyPr/>
                    <a:lstStyle/>
                    <a:p>
                      <a:r>
                        <a:rPr lang="en-TR" sz="1200" dirty="0"/>
                        <a:t>+</a:t>
                      </a:r>
                    </a:p>
                  </a:txBody>
                  <a:tcPr/>
                </a:tc>
                <a:tc>
                  <a:txBody>
                    <a:bodyPr/>
                    <a:lstStyle/>
                    <a:p>
                      <a:endParaRPr lang="en-TR" sz="1200" dirty="0"/>
                    </a:p>
                  </a:txBody>
                  <a:tcPr/>
                </a:tc>
                <a:extLst>
                  <a:ext uri="{0D108BD9-81ED-4DB2-BD59-A6C34878D82A}">
                    <a16:rowId xmlns:a16="http://schemas.microsoft.com/office/drawing/2014/main" val="2587881790"/>
                  </a:ext>
                </a:extLst>
              </a:tr>
              <a:tr h="2083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Replacing issue numbers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2840807405"/>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effectLst/>
                        </a:rPr>
                        <a:t>Converting to lower case</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3697488158"/>
                  </a:ext>
                </a:extLst>
              </a:tr>
              <a:tr h="2384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Removing punctuations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3015706167"/>
                  </a:ext>
                </a:extLst>
              </a:tr>
              <a:tr h="230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Removing non-ascii characters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1302555154"/>
                  </a:ext>
                </a:extLst>
              </a:tr>
              <a:tr h="1759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Replacing fixed part of repo URL column</a:t>
                      </a:r>
                      <a:endParaRPr lang="en-TR" sz="1200" dirty="0"/>
                    </a:p>
                  </a:txBody>
                  <a:tcPr/>
                </a:tc>
                <a:tc>
                  <a:txBody>
                    <a:bodyPr/>
                    <a:lstStyle/>
                    <a:p>
                      <a:r>
                        <a:rPr lang="en-TR" sz="1200" dirty="0"/>
                        <a:t>+</a:t>
                      </a:r>
                    </a:p>
                  </a:txBody>
                  <a:tcPr/>
                </a:tc>
                <a:tc>
                  <a:txBody>
                    <a:bodyPr/>
                    <a:lstStyle/>
                    <a:p>
                      <a:r>
                        <a:rPr lang="en-TR" sz="1200" dirty="0"/>
                        <a:t>+</a:t>
                      </a:r>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575608870"/>
                  </a:ext>
                </a:extLst>
              </a:tr>
              <a:tr h="1678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Replacing white spaces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744007110"/>
                  </a:ext>
                </a:extLst>
              </a:tr>
              <a:tr h="159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200" dirty="0"/>
                        <a:t>Truncating columns</a:t>
                      </a:r>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2798224442"/>
                  </a:ext>
                </a:extLst>
              </a:tr>
              <a:tr h="273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200" dirty="0"/>
                        <a:t>Concatenating issue columns into one</a:t>
                      </a:r>
                    </a:p>
                  </a:txBody>
                  <a:tcPr/>
                </a:tc>
                <a:tc>
                  <a:txBody>
                    <a:bodyPr/>
                    <a:lstStyle/>
                    <a:p>
                      <a:r>
                        <a:rPr lang="en-TR" sz="1200" dirty="0"/>
                        <a:t>+</a:t>
                      </a:r>
                    </a:p>
                  </a:txBody>
                  <a:tcPr/>
                </a:tc>
                <a:tc>
                  <a:txBody>
                    <a:bodyPr/>
                    <a:lstStyle/>
                    <a:p>
                      <a:r>
                        <a:rPr lang="en-TR" sz="1200" dirty="0"/>
                        <a:t>+</a:t>
                      </a:r>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1309016810"/>
                  </a:ext>
                </a:extLst>
              </a:tr>
            </a:tbl>
          </a:graphicData>
        </a:graphic>
      </p:graphicFrame>
      <p:sp>
        <p:nvSpPr>
          <p:cNvPr id="3" name="TextBox 2">
            <a:extLst>
              <a:ext uri="{FF2B5EF4-FFF2-40B4-BE49-F238E27FC236}">
                <a16:creationId xmlns:a16="http://schemas.microsoft.com/office/drawing/2014/main" id="{D5517002-59B6-4F76-AB86-B0125C3E82CB}"/>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OK</a:t>
            </a:r>
          </a:p>
        </p:txBody>
      </p:sp>
      <p:sp>
        <p:nvSpPr>
          <p:cNvPr id="5" name="Title 1">
            <a:extLst>
              <a:ext uri="{FF2B5EF4-FFF2-40B4-BE49-F238E27FC236}">
                <a16:creationId xmlns:a16="http://schemas.microsoft.com/office/drawing/2014/main" id="{A1A7A47E-00DE-E86B-C43F-BF2B55B03F56}"/>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Dataset: </a:t>
            </a:r>
            <a:r>
              <a:rPr lang="en-US" sz="2400" dirty="0">
                <a:solidFill>
                  <a:srgbClr val="C00000"/>
                </a:solidFill>
              </a:rPr>
              <a:t>nlbse’22</a:t>
            </a:r>
            <a:r>
              <a:rPr lang="en-US" sz="2400" dirty="0">
                <a:solidFill>
                  <a:schemeClr val="accent2">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4045196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6279A9-660C-C465-4E39-E309CAC5BCFD}"/>
              </a:ext>
            </a:extLst>
          </p:cNvPr>
          <p:cNvGraphicFramePr>
            <a:graphicFrameLocks noGrp="1"/>
          </p:cNvGraphicFramePr>
          <p:nvPr>
            <p:extLst>
              <p:ext uri="{D42A27DB-BD31-4B8C-83A1-F6EECF244321}">
                <p14:modId xmlns:p14="http://schemas.microsoft.com/office/powerpoint/2010/main" val="1647522374"/>
              </p:ext>
            </p:extLst>
          </p:nvPr>
        </p:nvGraphicFramePr>
        <p:xfrm>
          <a:off x="838197" y="2972183"/>
          <a:ext cx="10288836" cy="2522863"/>
        </p:xfrm>
        <a:graphic>
          <a:graphicData uri="http://schemas.openxmlformats.org/drawingml/2006/table">
            <a:tbl>
              <a:tblPr firstRow="1" bandRow="1">
                <a:tableStyleId>{5C22544A-7EE6-4342-B048-85BDC9FD1C3A}</a:tableStyleId>
              </a:tblPr>
              <a:tblGrid>
                <a:gridCol w="1714806">
                  <a:extLst>
                    <a:ext uri="{9D8B030D-6E8A-4147-A177-3AD203B41FA5}">
                      <a16:colId xmlns:a16="http://schemas.microsoft.com/office/drawing/2014/main" val="813685756"/>
                    </a:ext>
                  </a:extLst>
                </a:gridCol>
                <a:gridCol w="1714806">
                  <a:extLst>
                    <a:ext uri="{9D8B030D-6E8A-4147-A177-3AD203B41FA5}">
                      <a16:colId xmlns:a16="http://schemas.microsoft.com/office/drawing/2014/main" val="3282021430"/>
                    </a:ext>
                  </a:extLst>
                </a:gridCol>
                <a:gridCol w="1714806">
                  <a:extLst>
                    <a:ext uri="{9D8B030D-6E8A-4147-A177-3AD203B41FA5}">
                      <a16:colId xmlns:a16="http://schemas.microsoft.com/office/drawing/2014/main" val="982308098"/>
                    </a:ext>
                  </a:extLst>
                </a:gridCol>
                <a:gridCol w="1714806">
                  <a:extLst>
                    <a:ext uri="{9D8B030D-6E8A-4147-A177-3AD203B41FA5}">
                      <a16:colId xmlns:a16="http://schemas.microsoft.com/office/drawing/2014/main" val="696947866"/>
                    </a:ext>
                  </a:extLst>
                </a:gridCol>
                <a:gridCol w="1714806">
                  <a:extLst>
                    <a:ext uri="{9D8B030D-6E8A-4147-A177-3AD203B41FA5}">
                      <a16:colId xmlns:a16="http://schemas.microsoft.com/office/drawing/2014/main" val="933542007"/>
                    </a:ext>
                  </a:extLst>
                </a:gridCol>
                <a:gridCol w="1714806">
                  <a:extLst>
                    <a:ext uri="{9D8B030D-6E8A-4147-A177-3AD203B41FA5}">
                      <a16:colId xmlns:a16="http://schemas.microsoft.com/office/drawing/2014/main" val="3013485272"/>
                    </a:ext>
                  </a:extLst>
                </a:gridCol>
              </a:tblGrid>
              <a:tr h="583894">
                <a:tc>
                  <a:txBody>
                    <a:bodyPr/>
                    <a:lstStyle/>
                    <a:p>
                      <a:r>
                        <a:rPr lang="en-US" sz="1600" dirty="0"/>
                        <a:t>Label</a:t>
                      </a:r>
                      <a:r>
                        <a:rPr lang="en-TR" sz="1600" dirty="0"/>
                        <a:t>/Dataset</a:t>
                      </a:r>
                    </a:p>
                  </a:txBody>
                  <a:tcPr/>
                </a:tc>
                <a:tc>
                  <a:txBody>
                    <a:bodyPr/>
                    <a:lstStyle/>
                    <a:p>
                      <a:r>
                        <a:rPr lang="en-GB" sz="1600" dirty="0"/>
                        <a:t>Train</a:t>
                      </a:r>
                      <a:endParaRPr lang="en-TR" sz="1600" dirty="0"/>
                    </a:p>
                  </a:txBody>
                  <a:tcPr/>
                </a:tc>
                <a:tc>
                  <a:txBody>
                    <a:bodyPr/>
                    <a:lstStyle/>
                    <a:p>
                      <a:r>
                        <a:rPr lang="en-TR" sz="1600" dirty="0"/>
                        <a:t>Train %</a:t>
                      </a:r>
                    </a:p>
                  </a:txBody>
                  <a:tcPr/>
                </a:tc>
                <a:tc>
                  <a:txBody>
                    <a:bodyPr/>
                    <a:lstStyle/>
                    <a:p>
                      <a:r>
                        <a:rPr lang="en-TR" sz="1600" dirty="0"/>
                        <a:t>Test</a:t>
                      </a:r>
                    </a:p>
                  </a:txBody>
                  <a:tcPr/>
                </a:tc>
                <a:tc>
                  <a:txBody>
                    <a:bodyPr/>
                    <a:lstStyle/>
                    <a:p>
                      <a:r>
                        <a:rPr lang="en-TR" sz="1600" dirty="0"/>
                        <a:t>Test %</a:t>
                      </a:r>
                    </a:p>
                  </a:txBody>
                  <a:tcPr/>
                </a:tc>
                <a:tc>
                  <a:txBody>
                    <a:bodyPr/>
                    <a:lstStyle/>
                    <a:p>
                      <a:r>
                        <a:rPr lang="en-TR" sz="1600" dirty="0"/>
                        <a:t>Total</a:t>
                      </a:r>
                    </a:p>
                  </a:txBody>
                  <a:tcPr/>
                </a:tc>
                <a:extLst>
                  <a:ext uri="{0D108BD9-81ED-4DB2-BD59-A6C34878D82A}">
                    <a16:rowId xmlns:a16="http://schemas.microsoft.com/office/drawing/2014/main" val="3523381497"/>
                  </a:ext>
                </a:extLst>
              </a:tr>
              <a:tr h="528810">
                <a:tc>
                  <a:txBody>
                    <a:bodyPr/>
                    <a:lstStyle/>
                    <a:p>
                      <a:r>
                        <a:rPr lang="en-TR" sz="1600" dirty="0"/>
                        <a:t>bug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50995</a:t>
                      </a:r>
                    </a:p>
                  </a:txBody>
                  <a:tcPr/>
                </a:tc>
                <a:tc>
                  <a:txBody>
                    <a:bodyPr/>
                    <a:lstStyle/>
                    <a:p>
                      <a:r>
                        <a:rPr lang="en-TR" sz="1600" dirty="0"/>
                        <a:t>54%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5666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54%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56661</a:t>
                      </a:r>
                    </a:p>
                  </a:txBody>
                  <a:tcPr/>
                </a:tc>
                <a:extLst>
                  <a:ext uri="{0D108BD9-81ED-4DB2-BD59-A6C34878D82A}">
                    <a16:rowId xmlns:a16="http://schemas.microsoft.com/office/drawing/2014/main" val="94189484"/>
                  </a:ext>
                </a:extLst>
              </a:tr>
              <a:tr h="517793">
                <a:tc>
                  <a:txBody>
                    <a:bodyPr/>
                    <a:lstStyle/>
                    <a:p>
                      <a:r>
                        <a:rPr lang="en-TR" sz="1600" dirty="0"/>
                        <a:t>enhancement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32732</a:t>
                      </a:r>
                    </a:p>
                  </a:txBody>
                  <a:tcPr/>
                </a:tc>
                <a:tc>
                  <a:txBody>
                    <a:bodyPr/>
                    <a:lstStyle/>
                    <a:p>
                      <a:r>
                        <a:rPr lang="en-TR" sz="1600" dirty="0"/>
                        <a:t>35%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3637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35%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36369</a:t>
                      </a:r>
                    </a:p>
                  </a:txBody>
                  <a:tcPr/>
                </a:tc>
                <a:extLst>
                  <a:ext uri="{0D108BD9-81ED-4DB2-BD59-A6C34878D82A}">
                    <a16:rowId xmlns:a16="http://schemas.microsoft.com/office/drawing/2014/main" val="3914296145"/>
                  </a:ext>
                </a:extLst>
              </a:tr>
              <a:tr h="451691">
                <a:tc>
                  <a:txBody>
                    <a:bodyPr/>
                    <a:lstStyle/>
                    <a:p>
                      <a:r>
                        <a:rPr lang="en-GB" sz="1600" dirty="0"/>
                        <a:t>question</a:t>
                      </a:r>
                      <a:endParaRPr lang="en-T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11103</a:t>
                      </a:r>
                    </a:p>
                  </a:txBody>
                  <a:tcPr/>
                </a:tc>
                <a:tc>
                  <a:txBody>
                    <a:bodyPr/>
                    <a:lstStyle/>
                    <a:p>
                      <a:r>
                        <a:rPr lang="en-TR" sz="1600" dirty="0"/>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1234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12337</a:t>
                      </a:r>
                    </a:p>
                  </a:txBody>
                  <a:tcPr/>
                </a:tc>
                <a:extLst>
                  <a:ext uri="{0D108BD9-81ED-4DB2-BD59-A6C34878D82A}">
                    <a16:rowId xmlns:a16="http://schemas.microsoft.com/office/drawing/2014/main" val="2021457027"/>
                  </a:ext>
                </a:extLst>
              </a:tr>
              <a:tr h="440675">
                <a:tc>
                  <a:txBody>
                    <a:bodyPr/>
                    <a:lstStyle/>
                    <a:p>
                      <a:r>
                        <a:rPr lang="en-TR" sz="1600" dirty="0"/>
                        <a:t>total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94830</a:t>
                      </a:r>
                    </a:p>
                  </a:txBody>
                  <a:tcPr/>
                </a:tc>
                <a:tc>
                  <a:txBody>
                    <a:bodyPr/>
                    <a:lstStyle/>
                    <a:p>
                      <a:endParaRPr lang="en-T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10537</a:t>
                      </a:r>
                    </a:p>
                  </a:txBody>
                  <a:tcPr/>
                </a:tc>
                <a:tc>
                  <a:txBody>
                    <a:bodyPr/>
                    <a:lstStyle/>
                    <a:p>
                      <a:endParaRPr lang="en-TR" sz="1600" dirty="0"/>
                    </a:p>
                  </a:txBody>
                  <a:tcPr/>
                </a:tc>
                <a:tc>
                  <a:txBody>
                    <a:bodyPr/>
                    <a:lstStyle/>
                    <a:p>
                      <a:r>
                        <a:rPr lang="en-TR" sz="1600" dirty="0"/>
                        <a:t>105367</a:t>
                      </a:r>
                    </a:p>
                  </a:txBody>
                  <a:tcPr/>
                </a:tc>
                <a:extLst>
                  <a:ext uri="{0D108BD9-81ED-4DB2-BD59-A6C34878D82A}">
                    <a16:rowId xmlns:a16="http://schemas.microsoft.com/office/drawing/2014/main" val="4134816727"/>
                  </a:ext>
                </a:extLst>
              </a:tr>
            </a:tbl>
          </a:graphicData>
        </a:graphic>
      </p:graphicFrame>
      <p:sp>
        <p:nvSpPr>
          <p:cNvPr id="3" name="Slide Number Placeholder 2">
            <a:extLst>
              <a:ext uri="{FF2B5EF4-FFF2-40B4-BE49-F238E27FC236}">
                <a16:creationId xmlns:a16="http://schemas.microsoft.com/office/drawing/2014/main" id="{F220A64B-82AA-E5EC-F6F2-DD0DFC211B4C}"/>
              </a:ext>
            </a:extLst>
          </p:cNvPr>
          <p:cNvSpPr>
            <a:spLocks noGrp="1"/>
          </p:cNvSpPr>
          <p:nvPr>
            <p:ph type="sldNum" sz="quarter" idx="12"/>
          </p:nvPr>
        </p:nvSpPr>
        <p:spPr/>
        <p:txBody>
          <a:bodyPr/>
          <a:lstStyle/>
          <a:p>
            <a:fld id="{64CB11F6-019F-124C-8B86-58575C4BBC84}" type="slidenum">
              <a:rPr lang="en-TR" smtClean="0"/>
              <a:t>13</a:t>
            </a:fld>
            <a:endParaRPr lang="en-TR"/>
          </a:p>
        </p:txBody>
      </p:sp>
      <p:sp>
        <p:nvSpPr>
          <p:cNvPr id="5" name="TextBox 4">
            <a:extLst>
              <a:ext uri="{FF2B5EF4-FFF2-40B4-BE49-F238E27FC236}">
                <a16:creationId xmlns:a16="http://schemas.microsoft.com/office/drawing/2014/main" id="{84058A33-BF22-6EED-0CC6-5D5E89888915}"/>
              </a:ext>
            </a:extLst>
          </p:cNvPr>
          <p:cNvSpPr txBox="1"/>
          <p:nvPr/>
        </p:nvSpPr>
        <p:spPr>
          <a:xfrm>
            <a:off x="838199" y="1646620"/>
            <a:ext cx="10515599" cy="1908215"/>
          </a:xfrm>
          <a:prstGeom prst="rect">
            <a:avLst/>
          </a:prstGeom>
          <a:noFill/>
        </p:spPr>
        <p:txBody>
          <a:bodyPr wrap="square" rtlCol="0">
            <a:spAutoFit/>
          </a:bodyPr>
          <a:lstStyle/>
          <a:p>
            <a:r>
              <a:rPr lang="en-GB" sz="2000" dirty="0">
                <a:latin typeface="+mn-lt"/>
              </a:rPr>
              <a:t>The pre-processing steps of nlbse’22 study are applied to our dataset.</a:t>
            </a:r>
          </a:p>
          <a:p>
            <a:r>
              <a:rPr lang="en-GB" sz="2000" dirty="0"/>
              <a:t>Test size is 10%. </a:t>
            </a:r>
          </a:p>
          <a:p>
            <a:r>
              <a:rPr lang="en-GB" sz="2000" dirty="0">
                <a:latin typeface="+mn-lt"/>
              </a:rPr>
              <a:t>Sampling is stratified based on labels.  </a:t>
            </a:r>
            <a:endParaRPr lang="en-US" sz="2000" dirty="0"/>
          </a:p>
          <a:p>
            <a:endParaRPr lang="en-US" sz="2000" dirty="0"/>
          </a:p>
          <a:p>
            <a:endParaRPr lang="en-TR" sz="2000" dirty="0"/>
          </a:p>
          <a:p>
            <a:endParaRPr lang="en-TR" dirty="0"/>
          </a:p>
        </p:txBody>
      </p:sp>
      <p:sp>
        <p:nvSpPr>
          <p:cNvPr id="6" name="TextBox 5">
            <a:extLst>
              <a:ext uri="{FF2B5EF4-FFF2-40B4-BE49-F238E27FC236}">
                <a16:creationId xmlns:a16="http://schemas.microsoft.com/office/drawing/2014/main" id="{279D8A6E-3766-9580-8F7D-1820BC8ACCE2}"/>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OK</a:t>
            </a:r>
          </a:p>
        </p:txBody>
      </p:sp>
      <p:sp>
        <p:nvSpPr>
          <p:cNvPr id="7" name="Title 1">
            <a:extLst>
              <a:ext uri="{FF2B5EF4-FFF2-40B4-BE49-F238E27FC236}">
                <a16:creationId xmlns:a16="http://schemas.microsoft.com/office/drawing/2014/main" id="{76C42F72-9E0D-857C-1C09-62DDCF2C276D}"/>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Dataset: </a:t>
            </a:r>
            <a:r>
              <a:rPr lang="en-US" sz="2400" dirty="0">
                <a:solidFill>
                  <a:schemeClr val="accent6">
                    <a:lumMod val="60000"/>
                    <a:lumOff val="40000"/>
                  </a:schemeClr>
                </a:solidFill>
              </a:rPr>
              <a:t>MSc bug – enhancement – question</a:t>
            </a:r>
            <a:r>
              <a:rPr lang="en-US" sz="2400" dirty="0">
                <a:solidFill>
                  <a:schemeClr val="accent2">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275586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6279A9-660C-C465-4E39-E309CAC5BCFD}"/>
              </a:ext>
            </a:extLst>
          </p:cNvPr>
          <p:cNvGraphicFramePr>
            <a:graphicFrameLocks noGrp="1"/>
          </p:cNvGraphicFramePr>
          <p:nvPr>
            <p:extLst>
              <p:ext uri="{D42A27DB-BD31-4B8C-83A1-F6EECF244321}">
                <p14:modId xmlns:p14="http://schemas.microsoft.com/office/powerpoint/2010/main" val="3834578630"/>
              </p:ext>
            </p:extLst>
          </p:nvPr>
        </p:nvGraphicFramePr>
        <p:xfrm>
          <a:off x="838197" y="2972183"/>
          <a:ext cx="10288836" cy="3051673"/>
        </p:xfrm>
        <a:graphic>
          <a:graphicData uri="http://schemas.openxmlformats.org/drawingml/2006/table">
            <a:tbl>
              <a:tblPr firstRow="1" bandRow="1">
                <a:tableStyleId>{5C22544A-7EE6-4342-B048-85BDC9FD1C3A}</a:tableStyleId>
              </a:tblPr>
              <a:tblGrid>
                <a:gridCol w="1714806">
                  <a:extLst>
                    <a:ext uri="{9D8B030D-6E8A-4147-A177-3AD203B41FA5}">
                      <a16:colId xmlns:a16="http://schemas.microsoft.com/office/drawing/2014/main" val="813685756"/>
                    </a:ext>
                  </a:extLst>
                </a:gridCol>
                <a:gridCol w="1714806">
                  <a:extLst>
                    <a:ext uri="{9D8B030D-6E8A-4147-A177-3AD203B41FA5}">
                      <a16:colId xmlns:a16="http://schemas.microsoft.com/office/drawing/2014/main" val="3282021430"/>
                    </a:ext>
                  </a:extLst>
                </a:gridCol>
                <a:gridCol w="1714806">
                  <a:extLst>
                    <a:ext uri="{9D8B030D-6E8A-4147-A177-3AD203B41FA5}">
                      <a16:colId xmlns:a16="http://schemas.microsoft.com/office/drawing/2014/main" val="982308098"/>
                    </a:ext>
                  </a:extLst>
                </a:gridCol>
                <a:gridCol w="1714806">
                  <a:extLst>
                    <a:ext uri="{9D8B030D-6E8A-4147-A177-3AD203B41FA5}">
                      <a16:colId xmlns:a16="http://schemas.microsoft.com/office/drawing/2014/main" val="696947866"/>
                    </a:ext>
                  </a:extLst>
                </a:gridCol>
                <a:gridCol w="1714806">
                  <a:extLst>
                    <a:ext uri="{9D8B030D-6E8A-4147-A177-3AD203B41FA5}">
                      <a16:colId xmlns:a16="http://schemas.microsoft.com/office/drawing/2014/main" val="933542007"/>
                    </a:ext>
                  </a:extLst>
                </a:gridCol>
                <a:gridCol w="1714806">
                  <a:extLst>
                    <a:ext uri="{9D8B030D-6E8A-4147-A177-3AD203B41FA5}">
                      <a16:colId xmlns:a16="http://schemas.microsoft.com/office/drawing/2014/main" val="3013485272"/>
                    </a:ext>
                  </a:extLst>
                </a:gridCol>
              </a:tblGrid>
              <a:tr h="583894">
                <a:tc>
                  <a:txBody>
                    <a:bodyPr/>
                    <a:lstStyle/>
                    <a:p>
                      <a:r>
                        <a:rPr lang="en-US" sz="1600" dirty="0"/>
                        <a:t>Label</a:t>
                      </a:r>
                      <a:r>
                        <a:rPr lang="en-TR" sz="1600" dirty="0"/>
                        <a:t>/Dataset</a:t>
                      </a:r>
                    </a:p>
                  </a:txBody>
                  <a:tcPr/>
                </a:tc>
                <a:tc>
                  <a:txBody>
                    <a:bodyPr/>
                    <a:lstStyle/>
                    <a:p>
                      <a:r>
                        <a:rPr lang="en-GB" sz="1600" dirty="0"/>
                        <a:t>Train</a:t>
                      </a:r>
                      <a:endParaRPr lang="en-TR" sz="1600" dirty="0"/>
                    </a:p>
                  </a:txBody>
                  <a:tcPr/>
                </a:tc>
                <a:tc>
                  <a:txBody>
                    <a:bodyPr/>
                    <a:lstStyle/>
                    <a:p>
                      <a:r>
                        <a:rPr lang="en-TR" sz="1600" dirty="0"/>
                        <a:t>Train %</a:t>
                      </a:r>
                    </a:p>
                  </a:txBody>
                  <a:tcPr/>
                </a:tc>
                <a:tc>
                  <a:txBody>
                    <a:bodyPr/>
                    <a:lstStyle/>
                    <a:p>
                      <a:r>
                        <a:rPr lang="en-TR" sz="1600" dirty="0"/>
                        <a:t>Test</a:t>
                      </a:r>
                    </a:p>
                  </a:txBody>
                  <a:tcPr/>
                </a:tc>
                <a:tc>
                  <a:txBody>
                    <a:bodyPr/>
                    <a:lstStyle/>
                    <a:p>
                      <a:r>
                        <a:rPr lang="en-TR" sz="1600" dirty="0"/>
                        <a:t>Test %</a:t>
                      </a:r>
                    </a:p>
                  </a:txBody>
                  <a:tcPr/>
                </a:tc>
                <a:tc>
                  <a:txBody>
                    <a:bodyPr/>
                    <a:lstStyle/>
                    <a:p>
                      <a:r>
                        <a:rPr lang="en-TR" sz="1600" dirty="0"/>
                        <a:t>Total</a:t>
                      </a:r>
                    </a:p>
                  </a:txBody>
                  <a:tcPr/>
                </a:tc>
                <a:extLst>
                  <a:ext uri="{0D108BD9-81ED-4DB2-BD59-A6C34878D82A}">
                    <a16:rowId xmlns:a16="http://schemas.microsoft.com/office/drawing/2014/main" val="3523381497"/>
                  </a:ext>
                </a:extLst>
              </a:tr>
              <a:tr h="528810">
                <a:tc>
                  <a:txBody>
                    <a:bodyPr/>
                    <a:lstStyle/>
                    <a:p>
                      <a:r>
                        <a:rPr lang="en-TR" sz="1600" dirty="0"/>
                        <a:t>out-of-scope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70632</a:t>
                      </a:r>
                    </a:p>
                  </a:txBody>
                  <a:tcPr/>
                </a:tc>
                <a:tc>
                  <a:txBody>
                    <a:bodyPr/>
                    <a:lstStyle/>
                    <a:p>
                      <a:r>
                        <a:rPr lang="en-TR" sz="1600" dirty="0"/>
                        <a:t>41%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7848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41%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78480</a:t>
                      </a:r>
                    </a:p>
                  </a:txBody>
                  <a:tcPr/>
                </a:tc>
                <a:extLst>
                  <a:ext uri="{0D108BD9-81ED-4DB2-BD59-A6C34878D82A}">
                    <a16:rowId xmlns:a16="http://schemas.microsoft.com/office/drawing/2014/main" val="3753708588"/>
                  </a:ext>
                </a:extLst>
              </a:tr>
              <a:tr h="528810">
                <a:tc>
                  <a:txBody>
                    <a:bodyPr/>
                    <a:lstStyle/>
                    <a:p>
                      <a:r>
                        <a:rPr lang="en-TR" sz="1600" dirty="0"/>
                        <a:t>bug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50995</a:t>
                      </a:r>
                    </a:p>
                  </a:txBody>
                  <a:tcPr/>
                </a:tc>
                <a:tc>
                  <a:txBody>
                    <a:bodyPr/>
                    <a:lstStyle/>
                    <a:p>
                      <a:r>
                        <a:rPr lang="en-TR" sz="1600" dirty="0"/>
                        <a:t>30%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5666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30%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56661</a:t>
                      </a:r>
                    </a:p>
                  </a:txBody>
                  <a:tcPr/>
                </a:tc>
                <a:extLst>
                  <a:ext uri="{0D108BD9-81ED-4DB2-BD59-A6C34878D82A}">
                    <a16:rowId xmlns:a16="http://schemas.microsoft.com/office/drawing/2014/main" val="94189484"/>
                  </a:ext>
                </a:extLst>
              </a:tr>
              <a:tr h="517793">
                <a:tc>
                  <a:txBody>
                    <a:bodyPr/>
                    <a:lstStyle/>
                    <a:p>
                      <a:r>
                        <a:rPr lang="en-TR" sz="1600" dirty="0"/>
                        <a:t>enhancement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32732</a:t>
                      </a:r>
                    </a:p>
                  </a:txBody>
                  <a:tcPr/>
                </a:tc>
                <a:tc>
                  <a:txBody>
                    <a:bodyPr/>
                    <a:lstStyle/>
                    <a:p>
                      <a:r>
                        <a:rPr lang="en-TR" sz="1600" dirty="0"/>
                        <a:t>19%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3637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19%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36369</a:t>
                      </a:r>
                    </a:p>
                  </a:txBody>
                  <a:tcPr/>
                </a:tc>
                <a:extLst>
                  <a:ext uri="{0D108BD9-81ED-4DB2-BD59-A6C34878D82A}">
                    <a16:rowId xmlns:a16="http://schemas.microsoft.com/office/drawing/2014/main" val="3914296145"/>
                  </a:ext>
                </a:extLst>
              </a:tr>
              <a:tr h="451691">
                <a:tc>
                  <a:txBody>
                    <a:bodyPr/>
                    <a:lstStyle/>
                    <a:p>
                      <a:r>
                        <a:rPr lang="en-GB" sz="1600" dirty="0"/>
                        <a:t>to-be-checked</a:t>
                      </a:r>
                      <a:endParaRPr lang="en-T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17033</a:t>
                      </a:r>
                    </a:p>
                  </a:txBody>
                  <a:tcPr/>
                </a:tc>
                <a:tc>
                  <a:txBody>
                    <a:bodyPr/>
                    <a:lstStyle/>
                    <a:p>
                      <a:r>
                        <a:rPr lang="en-TR" sz="1600" dirty="0"/>
                        <a:t>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1893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18926</a:t>
                      </a:r>
                    </a:p>
                  </a:txBody>
                  <a:tcPr/>
                </a:tc>
                <a:extLst>
                  <a:ext uri="{0D108BD9-81ED-4DB2-BD59-A6C34878D82A}">
                    <a16:rowId xmlns:a16="http://schemas.microsoft.com/office/drawing/2014/main" val="2021457027"/>
                  </a:ext>
                </a:extLst>
              </a:tr>
              <a:tr h="440675">
                <a:tc>
                  <a:txBody>
                    <a:bodyPr/>
                    <a:lstStyle/>
                    <a:p>
                      <a:r>
                        <a:rPr lang="en-TR" sz="1600" dirty="0"/>
                        <a:t>total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171392</a:t>
                      </a:r>
                    </a:p>
                  </a:txBody>
                  <a:tcPr/>
                </a:tc>
                <a:tc>
                  <a:txBody>
                    <a:bodyPr/>
                    <a:lstStyle/>
                    <a:p>
                      <a:endParaRPr lang="en-T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19044</a:t>
                      </a:r>
                    </a:p>
                  </a:txBody>
                  <a:tcPr/>
                </a:tc>
                <a:tc>
                  <a:txBody>
                    <a:bodyPr/>
                    <a:lstStyle/>
                    <a:p>
                      <a:endParaRPr lang="en-T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190436</a:t>
                      </a:r>
                    </a:p>
                  </a:txBody>
                  <a:tcPr/>
                </a:tc>
                <a:extLst>
                  <a:ext uri="{0D108BD9-81ED-4DB2-BD59-A6C34878D82A}">
                    <a16:rowId xmlns:a16="http://schemas.microsoft.com/office/drawing/2014/main" val="4134816727"/>
                  </a:ext>
                </a:extLst>
              </a:tr>
            </a:tbl>
          </a:graphicData>
        </a:graphic>
      </p:graphicFrame>
      <p:sp>
        <p:nvSpPr>
          <p:cNvPr id="3" name="Slide Number Placeholder 2">
            <a:extLst>
              <a:ext uri="{FF2B5EF4-FFF2-40B4-BE49-F238E27FC236}">
                <a16:creationId xmlns:a16="http://schemas.microsoft.com/office/drawing/2014/main" id="{F220A64B-82AA-E5EC-F6F2-DD0DFC211B4C}"/>
              </a:ext>
            </a:extLst>
          </p:cNvPr>
          <p:cNvSpPr>
            <a:spLocks noGrp="1"/>
          </p:cNvSpPr>
          <p:nvPr>
            <p:ph type="sldNum" sz="quarter" idx="12"/>
          </p:nvPr>
        </p:nvSpPr>
        <p:spPr/>
        <p:txBody>
          <a:bodyPr/>
          <a:lstStyle/>
          <a:p>
            <a:fld id="{64CB11F6-019F-124C-8B86-58575C4BBC84}" type="slidenum">
              <a:rPr lang="en-TR" smtClean="0"/>
              <a:t>14</a:t>
            </a:fld>
            <a:endParaRPr lang="en-TR"/>
          </a:p>
        </p:txBody>
      </p:sp>
      <p:sp>
        <p:nvSpPr>
          <p:cNvPr id="5" name="TextBox 4">
            <a:extLst>
              <a:ext uri="{FF2B5EF4-FFF2-40B4-BE49-F238E27FC236}">
                <a16:creationId xmlns:a16="http://schemas.microsoft.com/office/drawing/2014/main" id="{84058A33-BF22-6EED-0CC6-5D5E89888915}"/>
              </a:ext>
            </a:extLst>
          </p:cNvPr>
          <p:cNvSpPr txBox="1"/>
          <p:nvPr/>
        </p:nvSpPr>
        <p:spPr>
          <a:xfrm>
            <a:off x="838199" y="1646620"/>
            <a:ext cx="10515599" cy="1908215"/>
          </a:xfrm>
          <a:prstGeom prst="rect">
            <a:avLst/>
          </a:prstGeom>
          <a:noFill/>
        </p:spPr>
        <p:txBody>
          <a:bodyPr wrap="square" rtlCol="0">
            <a:spAutoFit/>
          </a:bodyPr>
          <a:lstStyle/>
          <a:p>
            <a:r>
              <a:rPr lang="en-GB" sz="2000" dirty="0">
                <a:latin typeface="+mn-lt"/>
              </a:rPr>
              <a:t>The pre-processing steps of nlbse’22 study are applied to our dataset.</a:t>
            </a:r>
          </a:p>
          <a:p>
            <a:r>
              <a:rPr lang="en-GB" sz="2000" dirty="0"/>
              <a:t>Test size is 10%. </a:t>
            </a:r>
          </a:p>
          <a:p>
            <a:r>
              <a:rPr lang="en-GB" sz="2000" dirty="0">
                <a:latin typeface="+mn-lt"/>
              </a:rPr>
              <a:t>Sampling is stratified based on labels.  </a:t>
            </a:r>
          </a:p>
          <a:p>
            <a:endParaRPr lang="en-US" sz="2000" dirty="0"/>
          </a:p>
          <a:p>
            <a:endParaRPr lang="en-TR" sz="2000" dirty="0"/>
          </a:p>
          <a:p>
            <a:endParaRPr lang="en-TR" dirty="0"/>
          </a:p>
        </p:txBody>
      </p:sp>
      <p:sp>
        <p:nvSpPr>
          <p:cNvPr id="7" name="Title 1">
            <a:extLst>
              <a:ext uri="{FF2B5EF4-FFF2-40B4-BE49-F238E27FC236}">
                <a16:creationId xmlns:a16="http://schemas.microsoft.com/office/drawing/2014/main" id="{76C42F72-9E0D-857C-1C09-62DDCF2C276D}"/>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Dataset: </a:t>
            </a:r>
            <a:r>
              <a:rPr lang="en-US" sz="2400" dirty="0">
                <a:solidFill>
                  <a:schemeClr val="accent6">
                    <a:lumMod val="60000"/>
                    <a:lumOff val="40000"/>
                  </a:schemeClr>
                </a:solidFill>
              </a:rPr>
              <a:t>MSc bug – enhancement – out-of-scope (to-be-checked)</a:t>
            </a:r>
            <a:r>
              <a:rPr lang="en-US" sz="2400" dirty="0">
                <a:solidFill>
                  <a:schemeClr val="accent2">
                    <a:lumMod val="60000"/>
                    <a:lumOff val="40000"/>
                  </a:schemeClr>
                </a:solidFill>
              </a:rPr>
              <a:t> </a:t>
            </a:r>
            <a:endParaRPr lang="en-TR" sz="2400" dirty="0">
              <a:solidFill>
                <a:srgbClr val="C00000"/>
              </a:solidFill>
            </a:endParaRPr>
          </a:p>
        </p:txBody>
      </p:sp>
      <p:sp>
        <p:nvSpPr>
          <p:cNvPr id="2" name="TextBox 1">
            <a:extLst>
              <a:ext uri="{FF2B5EF4-FFF2-40B4-BE49-F238E27FC236}">
                <a16:creationId xmlns:a16="http://schemas.microsoft.com/office/drawing/2014/main" id="{4E3651FC-1DD2-F848-0866-34E2DBCCE8E2}"/>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OK</a:t>
            </a:r>
          </a:p>
        </p:txBody>
      </p:sp>
    </p:spTree>
    <p:extLst>
      <p:ext uri="{BB962C8B-B14F-4D97-AF65-F5344CB8AC3E}">
        <p14:creationId xmlns:p14="http://schemas.microsoft.com/office/powerpoint/2010/main" val="3004112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6279A9-660C-C465-4E39-E309CAC5BCFD}"/>
              </a:ext>
            </a:extLst>
          </p:cNvPr>
          <p:cNvGraphicFramePr>
            <a:graphicFrameLocks noGrp="1"/>
          </p:cNvGraphicFramePr>
          <p:nvPr>
            <p:extLst>
              <p:ext uri="{D42A27DB-BD31-4B8C-83A1-F6EECF244321}">
                <p14:modId xmlns:p14="http://schemas.microsoft.com/office/powerpoint/2010/main" val="4016379434"/>
              </p:ext>
            </p:extLst>
          </p:nvPr>
        </p:nvGraphicFramePr>
        <p:xfrm>
          <a:off x="838197" y="2972183"/>
          <a:ext cx="10288836" cy="2599982"/>
        </p:xfrm>
        <a:graphic>
          <a:graphicData uri="http://schemas.openxmlformats.org/drawingml/2006/table">
            <a:tbl>
              <a:tblPr firstRow="1" bandRow="1">
                <a:tableStyleId>{5C22544A-7EE6-4342-B048-85BDC9FD1C3A}</a:tableStyleId>
              </a:tblPr>
              <a:tblGrid>
                <a:gridCol w="1714806">
                  <a:extLst>
                    <a:ext uri="{9D8B030D-6E8A-4147-A177-3AD203B41FA5}">
                      <a16:colId xmlns:a16="http://schemas.microsoft.com/office/drawing/2014/main" val="813685756"/>
                    </a:ext>
                  </a:extLst>
                </a:gridCol>
                <a:gridCol w="1714806">
                  <a:extLst>
                    <a:ext uri="{9D8B030D-6E8A-4147-A177-3AD203B41FA5}">
                      <a16:colId xmlns:a16="http://schemas.microsoft.com/office/drawing/2014/main" val="3282021430"/>
                    </a:ext>
                  </a:extLst>
                </a:gridCol>
                <a:gridCol w="1714806">
                  <a:extLst>
                    <a:ext uri="{9D8B030D-6E8A-4147-A177-3AD203B41FA5}">
                      <a16:colId xmlns:a16="http://schemas.microsoft.com/office/drawing/2014/main" val="982308098"/>
                    </a:ext>
                  </a:extLst>
                </a:gridCol>
                <a:gridCol w="1714806">
                  <a:extLst>
                    <a:ext uri="{9D8B030D-6E8A-4147-A177-3AD203B41FA5}">
                      <a16:colId xmlns:a16="http://schemas.microsoft.com/office/drawing/2014/main" val="696947866"/>
                    </a:ext>
                  </a:extLst>
                </a:gridCol>
                <a:gridCol w="1714806">
                  <a:extLst>
                    <a:ext uri="{9D8B030D-6E8A-4147-A177-3AD203B41FA5}">
                      <a16:colId xmlns:a16="http://schemas.microsoft.com/office/drawing/2014/main" val="933542007"/>
                    </a:ext>
                  </a:extLst>
                </a:gridCol>
                <a:gridCol w="1714806">
                  <a:extLst>
                    <a:ext uri="{9D8B030D-6E8A-4147-A177-3AD203B41FA5}">
                      <a16:colId xmlns:a16="http://schemas.microsoft.com/office/drawing/2014/main" val="3013485272"/>
                    </a:ext>
                  </a:extLst>
                </a:gridCol>
              </a:tblGrid>
              <a:tr h="583894">
                <a:tc>
                  <a:txBody>
                    <a:bodyPr/>
                    <a:lstStyle/>
                    <a:p>
                      <a:r>
                        <a:rPr lang="en-US" sz="1600" dirty="0"/>
                        <a:t>Label</a:t>
                      </a:r>
                      <a:r>
                        <a:rPr lang="en-TR" sz="1600" dirty="0"/>
                        <a:t>/Dataset</a:t>
                      </a:r>
                    </a:p>
                  </a:txBody>
                  <a:tcPr/>
                </a:tc>
                <a:tc>
                  <a:txBody>
                    <a:bodyPr/>
                    <a:lstStyle/>
                    <a:p>
                      <a:r>
                        <a:rPr lang="en-GB" sz="1600" dirty="0"/>
                        <a:t>Train</a:t>
                      </a:r>
                      <a:endParaRPr lang="en-TR" sz="1600" dirty="0"/>
                    </a:p>
                  </a:txBody>
                  <a:tcPr/>
                </a:tc>
                <a:tc>
                  <a:txBody>
                    <a:bodyPr/>
                    <a:lstStyle/>
                    <a:p>
                      <a:r>
                        <a:rPr lang="en-TR" sz="1600" dirty="0"/>
                        <a:t>Train %</a:t>
                      </a:r>
                    </a:p>
                  </a:txBody>
                  <a:tcPr/>
                </a:tc>
                <a:tc>
                  <a:txBody>
                    <a:bodyPr/>
                    <a:lstStyle/>
                    <a:p>
                      <a:r>
                        <a:rPr lang="en-TR" sz="1600" dirty="0"/>
                        <a:t>Test</a:t>
                      </a:r>
                    </a:p>
                  </a:txBody>
                  <a:tcPr/>
                </a:tc>
                <a:tc>
                  <a:txBody>
                    <a:bodyPr/>
                    <a:lstStyle/>
                    <a:p>
                      <a:r>
                        <a:rPr lang="en-TR" sz="1600" dirty="0"/>
                        <a:t>Test %</a:t>
                      </a:r>
                    </a:p>
                  </a:txBody>
                  <a:tcPr/>
                </a:tc>
                <a:tc>
                  <a:txBody>
                    <a:bodyPr/>
                    <a:lstStyle/>
                    <a:p>
                      <a:r>
                        <a:rPr lang="en-TR" sz="1600" dirty="0"/>
                        <a:t>Total</a:t>
                      </a:r>
                    </a:p>
                  </a:txBody>
                  <a:tcPr/>
                </a:tc>
                <a:extLst>
                  <a:ext uri="{0D108BD9-81ED-4DB2-BD59-A6C34878D82A}">
                    <a16:rowId xmlns:a16="http://schemas.microsoft.com/office/drawing/2014/main" val="3523381497"/>
                  </a:ext>
                </a:extLst>
              </a:tr>
              <a:tr h="528810">
                <a:tc>
                  <a:txBody>
                    <a:bodyPr/>
                    <a:lstStyle/>
                    <a:p>
                      <a:r>
                        <a:rPr lang="en-TR" sz="1600" dirty="0"/>
                        <a:t>out-of-scope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70632</a:t>
                      </a:r>
                    </a:p>
                  </a:txBody>
                  <a:tcPr/>
                </a:tc>
                <a:tc>
                  <a:txBody>
                    <a:bodyPr/>
                    <a:lstStyle/>
                    <a:p>
                      <a:r>
                        <a:rPr lang="en-TR" sz="1600" dirty="0"/>
                        <a:t>46%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7848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46%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78480</a:t>
                      </a:r>
                    </a:p>
                  </a:txBody>
                  <a:tcPr/>
                </a:tc>
                <a:extLst>
                  <a:ext uri="{0D108BD9-81ED-4DB2-BD59-A6C34878D82A}">
                    <a16:rowId xmlns:a16="http://schemas.microsoft.com/office/drawing/2014/main" val="3753708588"/>
                  </a:ext>
                </a:extLst>
              </a:tr>
              <a:tr h="528810">
                <a:tc>
                  <a:txBody>
                    <a:bodyPr/>
                    <a:lstStyle/>
                    <a:p>
                      <a:r>
                        <a:rPr lang="en-TR" sz="1600" dirty="0"/>
                        <a:t>bug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50995</a:t>
                      </a:r>
                    </a:p>
                  </a:txBody>
                  <a:tcPr/>
                </a:tc>
                <a:tc>
                  <a:txBody>
                    <a:bodyPr/>
                    <a:lstStyle/>
                    <a:p>
                      <a:r>
                        <a:rPr lang="en-TR" sz="1600" dirty="0"/>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5666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56661</a:t>
                      </a:r>
                    </a:p>
                  </a:txBody>
                  <a:tcPr/>
                </a:tc>
                <a:extLst>
                  <a:ext uri="{0D108BD9-81ED-4DB2-BD59-A6C34878D82A}">
                    <a16:rowId xmlns:a16="http://schemas.microsoft.com/office/drawing/2014/main" val="94189484"/>
                  </a:ext>
                </a:extLst>
              </a:tr>
              <a:tr h="517793">
                <a:tc>
                  <a:txBody>
                    <a:bodyPr/>
                    <a:lstStyle/>
                    <a:p>
                      <a:r>
                        <a:rPr lang="en-TR" sz="1600" dirty="0"/>
                        <a:t>enhancement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32732</a:t>
                      </a:r>
                    </a:p>
                  </a:txBody>
                  <a:tcPr/>
                </a:tc>
                <a:tc>
                  <a:txBody>
                    <a:bodyPr/>
                    <a:lstStyle/>
                    <a:p>
                      <a:r>
                        <a:rPr lang="en-TR" sz="1600" dirty="0"/>
                        <a:t>21%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3637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600" dirty="0"/>
                        <a:t>21%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36369</a:t>
                      </a:r>
                    </a:p>
                  </a:txBody>
                  <a:tcPr/>
                </a:tc>
                <a:extLst>
                  <a:ext uri="{0D108BD9-81ED-4DB2-BD59-A6C34878D82A}">
                    <a16:rowId xmlns:a16="http://schemas.microsoft.com/office/drawing/2014/main" val="3914296145"/>
                  </a:ext>
                </a:extLst>
              </a:tr>
              <a:tr h="440675">
                <a:tc>
                  <a:txBody>
                    <a:bodyPr/>
                    <a:lstStyle/>
                    <a:p>
                      <a:r>
                        <a:rPr lang="en-TR" sz="1600" dirty="0"/>
                        <a:t>total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a:t>154359</a:t>
                      </a:r>
                      <a:endParaRPr lang="en-TR" sz="1600" dirty="0"/>
                    </a:p>
                  </a:txBody>
                  <a:tcPr/>
                </a:tc>
                <a:tc>
                  <a:txBody>
                    <a:bodyPr/>
                    <a:lstStyle/>
                    <a:p>
                      <a:endParaRPr lang="en-T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17151</a:t>
                      </a:r>
                    </a:p>
                  </a:txBody>
                  <a:tcPr/>
                </a:tc>
                <a:tc>
                  <a:txBody>
                    <a:bodyPr/>
                    <a:lstStyle/>
                    <a:p>
                      <a:endParaRPr lang="en-TR"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600" dirty="0"/>
                        <a:t>171510</a:t>
                      </a:r>
                    </a:p>
                  </a:txBody>
                  <a:tcPr/>
                </a:tc>
                <a:extLst>
                  <a:ext uri="{0D108BD9-81ED-4DB2-BD59-A6C34878D82A}">
                    <a16:rowId xmlns:a16="http://schemas.microsoft.com/office/drawing/2014/main" val="4134816727"/>
                  </a:ext>
                </a:extLst>
              </a:tr>
            </a:tbl>
          </a:graphicData>
        </a:graphic>
      </p:graphicFrame>
      <p:sp>
        <p:nvSpPr>
          <p:cNvPr id="3" name="Slide Number Placeholder 2">
            <a:extLst>
              <a:ext uri="{FF2B5EF4-FFF2-40B4-BE49-F238E27FC236}">
                <a16:creationId xmlns:a16="http://schemas.microsoft.com/office/drawing/2014/main" id="{F220A64B-82AA-E5EC-F6F2-DD0DFC211B4C}"/>
              </a:ext>
            </a:extLst>
          </p:cNvPr>
          <p:cNvSpPr>
            <a:spLocks noGrp="1"/>
          </p:cNvSpPr>
          <p:nvPr>
            <p:ph type="sldNum" sz="quarter" idx="12"/>
          </p:nvPr>
        </p:nvSpPr>
        <p:spPr/>
        <p:txBody>
          <a:bodyPr/>
          <a:lstStyle/>
          <a:p>
            <a:fld id="{64CB11F6-019F-124C-8B86-58575C4BBC84}" type="slidenum">
              <a:rPr lang="en-TR" smtClean="0"/>
              <a:t>15</a:t>
            </a:fld>
            <a:endParaRPr lang="en-TR"/>
          </a:p>
        </p:txBody>
      </p:sp>
      <p:sp>
        <p:nvSpPr>
          <p:cNvPr id="5" name="TextBox 4">
            <a:extLst>
              <a:ext uri="{FF2B5EF4-FFF2-40B4-BE49-F238E27FC236}">
                <a16:creationId xmlns:a16="http://schemas.microsoft.com/office/drawing/2014/main" id="{84058A33-BF22-6EED-0CC6-5D5E89888915}"/>
              </a:ext>
            </a:extLst>
          </p:cNvPr>
          <p:cNvSpPr txBox="1"/>
          <p:nvPr/>
        </p:nvSpPr>
        <p:spPr>
          <a:xfrm>
            <a:off x="838199" y="1646620"/>
            <a:ext cx="10515599" cy="1323439"/>
          </a:xfrm>
          <a:prstGeom prst="rect">
            <a:avLst/>
          </a:prstGeom>
          <a:noFill/>
        </p:spPr>
        <p:txBody>
          <a:bodyPr wrap="square" rtlCol="0">
            <a:spAutoFit/>
          </a:bodyPr>
          <a:lstStyle/>
          <a:p>
            <a:r>
              <a:rPr lang="en-GB" sz="2000" dirty="0">
                <a:latin typeface="+mn-lt"/>
              </a:rPr>
              <a:t>The pre-processing steps of nlbse’22 study are applied to our dataset.</a:t>
            </a:r>
          </a:p>
          <a:p>
            <a:r>
              <a:rPr lang="en-GB" sz="2000" dirty="0"/>
              <a:t>Test size is 10%. </a:t>
            </a:r>
          </a:p>
          <a:p>
            <a:r>
              <a:rPr lang="en-GB" sz="2000" dirty="0">
                <a:latin typeface="+mn-lt"/>
              </a:rPr>
              <a:t>Sampling is stratified based on labels.  </a:t>
            </a:r>
            <a:endParaRPr lang="en-US" sz="2000" dirty="0"/>
          </a:p>
          <a:p>
            <a:r>
              <a:rPr lang="en-GB" sz="2000" dirty="0"/>
              <a:t>Distribution without to-be-checked issues.</a:t>
            </a:r>
            <a:endParaRPr lang="en-US" sz="2000" dirty="0"/>
          </a:p>
        </p:txBody>
      </p:sp>
      <p:sp>
        <p:nvSpPr>
          <p:cNvPr id="7" name="Title 1">
            <a:extLst>
              <a:ext uri="{FF2B5EF4-FFF2-40B4-BE49-F238E27FC236}">
                <a16:creationId xmlns:a16="http://schemas.microsoft.com/office/drawing/2014/main" id="{76C42F72-9E0D-857C-1C09-62DDCF2C276D}"/>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Dataset: </a:t>
            </a:r>
            <a:r>
              <a:rPr lang="en-US" sz="2400" dirty="0">
                <a:solidFill>
                  <a:schemeClr val="accent6">
                    <a:lumMod val="60000"/>
                    <a:lumOff val="40000"/>
                  </a:schemeClr>
                </a:solidFill>
              </a:rPr>
              <a:t>MSc bug – enhancement – out-of-scope (to-be-checked)</a:t>
            </a:r>
            <a:r>
              <a:rPr lang="en-US" sz="2400" dirty="0">
                <a:solidFill>
                  <a:schemeClr val="accent2">
                    <a:lumMod val="60000"/>
                    <a:lumOff val="40000"/>
                  </a:schemeClr>
                </a:solidFill>
              </a:rPr>
              <a:t> </a:t>
            </a:r>
            <a:endParaRPr lang="en-TR" sz="2400" dirty="0">
              <a:solidFill>
                <a:srgbClr val="C00000"/>
              </a:solidFill>
            </a:endParaRPr>
          </a:p>
        </p:txBody>
      </p:sp>
      <p:sp>
        <p:nvSpPr>
          <p:cNvPr id="2" name="TextBox 1">
            <a:extLst>
              <a:ext uri="{FF2B5EF4-FFF2-40B4-BE49-F238E27FC236}">
                <a16:creationId xmlns:a16="http://schemas.microsoft.com/office/drawing/2014/main" id="{6099DE3D-4C3C-E44E-EE37-1519A75706A0}"/>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OK</a:t>
            </a:r>
          </a:p>
        </p:txBody>
      </p:sp>
    </p:spTree>
    <p:extLst>
      <p:ext uri="{BB962C8B-B14F-4D97-AF65-F5344CB8AC3E}">
        <p14:creationId xmlns:p14="http://schemas.microsoft.com/office/powerpoint/2010/main" val="2426843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BC3460F-A335-CCCC-B360-6628B929D18C}"/>
              </a:ext>
            </a:extLst>
          </p:cNvPr>
          <p:cNvSpPr>
            <a:spLocks noGrp="1"/>
          </p:cNvSpPr>
          <p:nvPr>
            <p:ph type="sldNum" sz="quarter" idx="12"/>
          </p:nvPr>
        </p:nvSpPr>
        <p:spPr/>
        <p:txBody>
          <a:bodyPr/>
          <a:lstStyle/>
          <a:p>
            <a:fld id="{64CB11F6-019F-124C-8B86-58575C4BBC84}" type="slidenum">
              <a:rPr lang="en-TR" smtClean="0"/>
              <a:t>16</a:t>
            </a:fld>
            <a:endParaRPr lang="en-TR"/>
          </a:p>
        </p:txBody>
      </p:sp>
      <p:sp>
        <p:nvSpPr>
          <p:cNvPr id="11" name="TextBox 10">
            <a:extLst>
              <a:ext uri="{FF2B5EF4-FFF2-40B4-BE49-F238E27FC236}">
                <a16:creationId xmlns:a16="http://schemas.microsoft.com/office/drawing/2014/main" id="{D1D665AB-3E24-27CF-2B40-0668038C40B4}"/>
              </a:ext>
            </a:extLst>
          </p:cNvPr>
          <p:cNvSpPr txBox="1"/>
          <p:nvPr/>
        </p:nvSpPr>
        <p:spPr>
          <a:xfrm>
            <a:off x="838199" y="1646620"/>
            <a:ext cx="10515599" cy="400110"/>
          </a:xfrm>
          <a:prstGeom prst="rect">
            <a:avLst/>
          </a:prstGeom>
          <a:noFill/>
        </p:spPr>
        <p:txBody>
          <a:bodyPr wrap="square" rtlCol="0">
            <a:spAutoFit/>
          </a:bodyPr>
          <a:lstStyle/>
          <a:p>
            <a:r>
              <a:rPr lang="en-GB" sz="2000" dirty="0">
                <a:latin typeface="+mn-lt"/>
              </a:rPr>
              <a:t>Pre-processing steps: </a:t>
            </a:r>
            <a:endParaRPr lang="en-US" sz="2000" dirty="0"/>
          </a:p>
        </p:txBody>
      </p:sp>
      <p:graphicFrame>
        <p:nvGraphicFramePr>
          <p:cNvPr id="4" name="Table 3">
            <a:extLst>
              <a:ext uri="{FF2B5EF4-FFF2-40B4-BE49-F238E27FC236}">
                <a16:creationId xmlns:a16="http://schemas.microsoft.com/office/drawing/2014/main" id="{99FC8139-C466-427B-EAD7-A97B67FA029E}"/>
              </a:ext>
            </a:extLst>
          </p:cNvPr>
          <p:cNvGraphicFramePr>
            <a:graphicFrameLocks noGrp="1"/>
          </p:cNvGraphicFramePr>
          <p:nvPr>
            <p:extLst>
              <p:ext uri="{D42A27DB-BD31-4B8C-83A1-F6EECF244321}">
                <p14:modId xmlns:p14="http://schemas.microsoft.com/office/powerpoint/2010/main" val="458723684"/>
              </p:ext>
            </p:extLst>
          </p:nvPr>
        </p:nvGraphicFramePr>
        <p:xfrm>
          <a:off x="838197" y="2061480"/>
          <a:ext cx="10288838" cy="4041851"/>
        </p:xfrm>
        <a:graphic>
          <a:graphicData uri="http://schemas.openxmlformats.org/drawingml/2006/table">
            <a:tbl>
              <a:tblPr firstRow="1" bandRow="1">
                <a:tableStyleId>{5C22544A-7EE6-4342-B048-85BDC9FD1C3A}</a:tableStyleId>
              </a:tblPr>
              <a:tblGrid>
                <a:gridCol w="4009225">
                  <a:extLst>
                    <a:ext uri="{9D8B030D-6E8A-4147-A177-3AD203B41FA5}">
                      <a16:colId xmlns:a16="http://schemas.microsoft.com/office/drawing/2014/main" val="1571932516"/>
                    </a:ext>
                  </a:extLst>
                </a:gridCol>
                <a:gridCol w="749147">
                  <a:extLst>
                    <a:ext uri="{9D8B030D-6E8A-4147-A177-3AD203B41FA5}">
                      <a16:colId xmlns:a16="http://schemas.microsoft.com/office/drawing/2014/main" val="161344766"/>
                    </a:ext>
                  </a:extLst>
                </a:gridCol>
                <a:gridCol w="738130">
                  <a:extLst>
                    <a:ext uri="{9D8B030D-6E8A-4147-A177-3AD203B41FA5}">
                      <a16:colId xmlns:a16="http://schemas.microsoft.com/office/drawing/2014/main" val="2164608099"/>
                    </a:ext>
                  </a:extLst>
                </a:gridCol>
                <a:gridCol w="1255923">
                  <a:extLst>
                    <a:ext uri="{9D8B030D-6E8A-4147-A177-3AD203B41FA5}">
                      <a16:colId xmlns:a16="http://schemas.microsoft.com/office/drawing/2014/main" val="1177219074"/>
                    </a:ext>
                  </a:extLst>
                </a:gridCol>
                <a:gridCol w="1233889">
                  <a:extLst>
                    <a:ext uri="{9D8B030D-6E8A-4147-A177-3AD203B41FA5}">
                      <a16:colId xmlns:a16="http://schemas.microsoft.com/office/drawing/2014/main" val="981267201"/>
                    </a:ext>
                  </a:extLst>
                </a:gridCol>
                <a:gridCol w="1145754">
                  <a:extLst>
                    <a:ext uri="{9D8B030D-6E8A-4147-A177-3AD203B41FA5}">
                      <a16:colId xmlns:a16="http://schemas.microsoft.com/office/drawing/2014/main" val="1124411858"/>
                    </a:ext>
                  </a:extLst>
                </a:gridCol>
                <a:gridCol w="1156770">
                  <a:extLst>
                    <a:ext uri="{9D8B030D-6E8A-4147-A177-3AD203B41FA5}">
                      <a16:colId xmlns:a16="http://schemas.microsoft.com/office/drawing/2014/main" val="2205591891"/>
                    </a:ext>
                  </a:extLst>
                </a:gridCol>
              </a:tblGrid>
              <a:tr h="294418">
                <a:tc>
                  <a:txBody>
                    <a:bodyPr/>
                    <a:lstStyle/>
                    <a:p>
                      <a:r>
                        <a:rPr lang="en-TR" sz="1200" dirty="0"/>
                        <a:t>Step</a:t>
                      </a:r>
                    </a:p>
                  </a:txBody>
                  <a:tcPr/>
                </a:tc>
                <a:tc>
                  <a:txBody>
                    <a:bodyPr/>
                    <a:lstStyle/>
                    <a:p>
                      <a:r>
                        <a:rPr lang="en-TR" sz="1200" dirty="0"/>
                        <a:t>Train</a:t>
                      </a:r>
                    </a:p>
                  </a:txBody>
                  <a:tcPr/>
                </a:tc>
                <a:tc>
                  <a:txBody>
                    <a:bodyPr/>
                    <a:lstStyle/>
                    <a:p>
                      <a:r>
                        <a:rPr lang="en-TR" sz="1200" dirty="0"/>
                        <a:t>Test</a:t>
                      </a:r>
                    </a:p>
                  </a:txBody>
                  <a:tcPr/>
                </a:tc>
                <a:tc>
                  <a:txBody>
                    <a:bodyPr/>
                    <a:lstStyle/>
                    <a:p>
                      <a:r>
                        <a:rPr lang="en-TR" sz="1200" dirty="0"/>
                        <a:t>Train Issue Body</a:t>
                      </a:r>
                    </a:p>
                  </a:txBody>
                  <a:tcPr/>
                </a:tc>
                <a:tc>
                  <a:txBody>
                    <a:bodyPr/>
                    <a:lstStyle/>
                    <a:p>
                      <a:r>
                        <a:rPr lang="en-TR" sz="1200" dirty="0"/>
                        <a:t>Train Issue Title</a:t>
                      </a:r>
                    </a:p>
                  </a:txBody>
                  <a:tcPr/>
                </a:tc>
                <a:tc>
                  <a:txBody>
                    <a:bodyPr/>
                    <a:lstStyle/>
                    <a:p>
                      <a:r>
                        <a:rPr lang="en-TR" sz="1200" dirty="0"/>
                        <a:t>Test Issue Body</a:t>
                      </a:r>
                    </a:p>
                  </a:txBody>
                  <a:tcPr/>
                </a:tc>
                <a:tc>
                  <a:txBody>
                    <a:bodyPr/>
                    <a:lstStyle/>
                    <a:p>
                      <a:r>
                        <a:rPr lang="en-TR" sz="1200" dirty="0"/>
                        <a:t>Test Issue Title</a:t>
                      </a:r>
                    </a:p>
                  </a:txBody>
                  <a:tcPr/>
                </a:tc>
                <a:extLst>
                  <a:ext uri="{0D108BD9-81ED-4DB2-BD59-A6C34878D82A}">
                    <a16:rowId xmlns:a16="http://schemas.microsoft.com/office/drawing/2014/main" val="2556226309"/>
                  </a:ext>
                </a:extLst>
              </a:tr>
              <a:tr h="270819">
                <a:tc>
                  <a:txBody>
                    <a:bodyPr/>
                    <a:lstStyle/>
                    <a:p>
                      <a:r>
                        <a:rPr lang="en-TR" sz="1200" dirty="0"/>
                        <a:t>Removing duplicates based on issue URLs</a:t>
                      </a:r>
                    </a:p>
                  </a:txBody>
                  <a:tcPr/>
                </a:tc>
                <a:tc>
                  <a:txBody>
                    <a:bodyPr/>
                    <a:lstStyle/>
                    <a:p>
                      <a:r>
                        <a:rPr lang="en-TR" sz="1200" dirty="0"/>
                        <a:t>+</a:t>
                      </a:r>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2560382805"/>
                  </a:ext>
                </a:extLst>
              </a:tr>
              <a:tr h="2742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Replacing functions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solidFill>
                            <a:srgbClr val="FF0000"/>
                          </a:solidFill>
                        </a:rPr>
                        <a:t>+</a:t>
                      </a:r>
                    </a:p>
                  </a:txBody>
                  <a:tcPr/>
                </a:tc>
                <a:tc>
                  <a:txBody>
                    <a:bodyPr/>
                    <a:lstStyle/>
                    <a:p>
                      <a:r>
                        <a:rPr lang="en-TR" sz="1200" dirty="0"/>
                        <a:t>+</a:t>
                      </a:r>
                    </a:p>
                  </a:txBody>
                  <a:tcPr/>
                </a:tc>
                <a:tc>
                  <a:txBody>
                    <a:bodyPr/>
                    <a:lstStyle/>
                    <a:p>
                      <a:r>
                        <a:rPr lang="en-TR" sz="1200" dirty="0">
                          <a:solidFill>
                            <a:srgbClr val="FF0000"/>
                          </a:solidFill>
                        </a:rPr>
                        <a:t>+</a:t>
                      </a:r>
                    </a:p>
                  </a:txBody>
                  <a:tcPr/>
                </a:tc>
                <a:extLst>
                  <a:ext uri="{0D108BD9-81ED-4DB2-BD59-A6C34878D82A}">
                    <a16:rowId xmlns:a16="http://schemas.microsoft.com/office/drawing/2014/main" val="2587881790"/>
                  </a:ext>
                </a:extLst>
              </a:tr>
              <a:tr h="289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Replacing issue numbers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2840807405"/>
                  </a:ext>
                </a:extLst>
              </a:tr>
              <a:tr h="2777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effectLst/>
                        </a:rPr>
                        <a:t>Converting to lower case</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3697488158"/>
                  </a:ext>
                </a:extLst>
              </a:tr>
              <a:tr h="196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Removing punctuations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3015706167"/>
                  </a:ext>
                </a:extLst>
              </a:tr>
              <a:tr h="1770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200" dirty="0"/>
                        <a:t>Removing underscores</a:t>
                      </a:r>
                    </a:p>
                  </a:txBody>
                  <a:tcPr/>
                </a:tc>
                <a:tc>
                  <a:txBody>
                    <a:bodyPr/>
                    <a:lstStyle/>
                    <a:p>
                      <a:endParaRPr lang="en-TR" sz="1200" dirty="0"/>
                    </a:p>
                  </a:txBody>
                  <a:tcPr/>
                </a:tc>
                <a:tc>
                  <a:txBody>
                    <a:bodyPr/>
                    <a:lstStyle/>
                    <a:p>
                      <a:endParaRPr lang="en-TR"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extLst>
                  <a:ext uri="{0D108BD9-81ED-4DB2-BD59-A6C34878D82A}">
                    <a16:rowId xmlns:a16="http://schemas.microsoft.com/office/drawing/2014/main" val="127478929"/>
                  </a:ext>
                </a:extLst>
              </a:tr>
              <a:tr h="145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200" dirty="0"/>
                        <a:t>Removing new line character</a:t>
                      </a:r>
                    </a:p>
                  </a:txBody>
                  <a:tcPr/>
                </a:tc>
                <a:tc>
                  <a:txBody>
                    <a:bodyPr/>
                    <a:lstStyle/>
                    <a:p>
                      <a:endParaRPr lang="en-TR" sz="1200" dirty="0"/>
                    </a:p>
                  </a:txBody>
                  <a:tcPr/>
                </a:tc>
                <a:tc>
                  <a:txBody>
                    <a:bodyPr/>
                    <a:lstStyle/>
                    <a:p>
                      <a:endParaRPr lang="en-TR"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extLst>
                  <a:ext uri="{0D108BD9-81ED-4DB2-BD59-A6C34878D82A}">
                    <a16:rowId xmlns:a16="http://schemas.microsoft.com/office/drawing/2014/main" val="630659256"/>
                  </a:ext>
                </a:extLst>
              </a:tr>
              <a:tr h="1956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Removing carriage return character</a:t>
                      </a:r>
                    </a:p>
                  </a:txBody>
                  <a:tcPr/>
                </a:tc>
                <a:tc>
                  <a:txBody>
                    <a:bodyPr/>
                    <a:lstStyle/>
                    <a:p>
                      <a:endParaRPr lang="en-TR" sz="1200" dirty="0"/>
                    </a:p>
                  </a:txBody>
                  <a:tcPr/>
                </a:tc>
                <a:tc>
                  <a:txBody>
                    <a:bodyPr/>
                    <a:lstStyle/>
                    <a:p>
                      <a:endParaRPr lang="en-TR"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solidFill>
                            <a:srgbClr val="FF0000"/>
                          </a:solidFill>
                        </a:rPr>
                        <a:t>+</a:t>
                      </a:r>
                    </a:p>
                  </a:txBody>
                  <a:tcPr/>
                </a:tc>
                <a:extLst>
                  <a:ext uri="{0D108BD9-81ED-4DB2-BD59-A6C34878D82A}">
                    <a16:rowId xmlns:a16="http://schemas.microsoft.com/office/drawing/2014/main" val="2504067261"/>
                  </a:ext>
                </a:extLst>
              </a:tr>
              <a:tr h="2106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Removing non-ascii characters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1302555154"/>
                  </a:ext>
                </a:extLst>
              </a:tr>
              <a:tr h="1331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Replacing fixed part of repo URL column</a:t>
                      </a:r>
                      <a:endParaRPr lang="en-TR" sz="1200" dirty="0"/>
                    </a:p>
                  </a:txBody>
                  <a:tcPr/>
                </a:tc>
                <a:tc>
                  <a:txBody>
                    <a:bodyPr/>
                    <a:lstStyle/>
                    <a:p>
                      <a:r>
                        <a:rPr lang="en-TR" sz="1200" dirty="0"/>
                        <a:t>+</a:t>
                      </a:r>
                    </a:p>
                  </a:txBody>
                  <a:tcPr/>
                </a:tc>
                <a:tc>
                  <a:txBody>
                    <a:bodyPr/>
                    <a:lstStyle/>
                    <a:p>
                      <a:r>
                        <a:rPr lang="en-TR" sz="1200" dirty="0"/>
                        <a:t>+</a:t>
                      </a:r>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575608870"/>
                  </a:ext>
                </a:extLst>
              </a:tr>
              <a:tr h="1250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Replacing white spaces</a:t>
                      </a:r>
                      <a:endParaRPr lang="en-TR" sz="1200" dirty="0"/>
                    </a:p>
                  </a:txBody>
                  <a:tcPr/>
                </a:tc>
                <a:tc>
                  <a:txBody>
                    <a:bodyPr/>
                    <a:lstStyle/>
                    <a:p>
                      <a:endParaRPr lang="en-TR" sz="1200" dirty="0"/>
                    </a:p>
                  </a:txBody>
                  <a:tcPr/>
                </a:tc>
                <a:tc>
                  <a:txBody>
                    <a:bodyPr/>
                    <a:lstStyle/>
                    <a:p>
                      <a:endParaRPr lang="en-TR" sz="1200" dirty="0"/>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tc>
                  <a:txBody>
                    <a:bodyPr/>
                    <a:lstStyle/>
                    <a:p>
                      <a:r>
                        <a:rPr lang="en-TR" sz="1200" dirty="0"/>
                        <a:t>+</a:t>
                      </a:r>
                    </a:p>
                  </a:txBody>
                  <a:tcPr/>
                </a:tc>
                <a:extLst>
                  <a:ext uri="{0D108BD9-81ED-4DB2-BD59-A6C34878D82A}">
                    <a16:rowId xmlns:a16="http://schemas.microsoft.com/office/drawing/2014/main" val="744007110"/>
                  </a:ext>
                </a:extLst>
              </a:tr>
              <a:tr h="209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200" strike="sngStrike" dirty="0"/>
                        <a:t>Truncating columns</a:t>
                      </a:r>
                    </a:p>
                  </a:txBody>
                  <a:tcPr/>
                </a:tc>
                <a:tc>
                  <a:txBody>
                    <a:bodyPr/>
                    <a:lstStyle/>
                    <a:p>
                      <a:endParaRPr lang="en-TR" sz="1200" strike="sngStrike" dirty="0"/>
                    </a:p>
                  </a:txBody>
                  <a:tcPr/>
                </a:tc>
                <a:tc>
                  <a:txBody>
                    <a:bodyPr/>
                    <a:lstStyle/>
                    <a:p>
                      <a:endParaRPr lang="en-TR" sz="1200" strike="sngStrike" dirty="0"/>
                    </a:p>
                  </a:txBody>
                  <a:tcPr/>
                </a:tc>
                <a:tc>
                  <a:txBody>
                    <a:bodyPr/>
                    <a:lstStyle/>
                    <a:p>
                      <a:r>
                        <a:rPr lang="en-TR" sz="1200" strike="sngStrike" dirty="0"/>
                        <a:t>+</a:t>
                      </a:r>
                    </a:p>
                  </a:txBody>
                  <a:tcPr/>
                </a:tc>
                <a:tc>
                  <a:txBody>
                    <a:bodyPr/>
                    <a:lstStyle/>
                    <a:p>
                      <a:r>
                        <a:rPr lang="en-TR" sz="1200" strike="sngStrike" dirty="0"/>
                        <a:t>+</a:t>
                      </a:r>
                    </a:p>
                  </a:txBody>
                  <a:tcPr/>
                </a:tc>
                <a:tc>
                  <a:txBody>
                    <a:bodyPr/>
                    <a:lstStyle/>
                    <a:p>
                      <a:r>
                        <a:rPr lang="en-TR" sz="1200" strike="sngStrike" dirty="0"/>
                        <a:t>+</a:t>
                      </a:r>
                    </a:p>
                  </a:txBody>
                  <a:tcPr/>
                </a:tc>
                <a:tc>
                  <a:txBody>
                    <a:bodyPr/>
                    <a:lstStyle/>
                    <a:p>
                      <a:r>
                        <a:rPr lang="en-TR" sz="1200" strike="sngStrike" dirty="0"/>
                        <a:t>+</a:t>
                      </a:r>
                    </a:p>
                  </a:txBody>
                  <a:tcPr/>
                </a:tc>
                <a:extLst>
                  <a:ext uri="{0D108BD9-81ED-4DB2-BD59-A6C34878D82A}">
                    <a16:rowId xmlns:a16="http://schemas.microsoft.com/office/drawing/2014/main" val="2798224442"/>
                  </a:ext>
                </a:extLst>
              </a:tr>
              <a:tr h="273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TR" sz="1200" dirty="0"/>
                        <a:t>Concatenating issue columns into one</a:t>
                      </a:r>
                    </a:p>
                  </a:txBody>
                  <a:tcPr/>
                </a:tc>
                <a:tc>
                  <a:txBody>
                    <a:bodyPr/>
                    <a:lstStyle/>
                    <a:p>
                      <a:r>
                        <a:rPr lang="en-TR" sz="1200" dirty="0"/>
                        <a:t>+</a:t>
                      </a:r>
                    </a:p>
                  </a:txBody>
                  <a:tcPr/>
                </a:tc>
                <a:tc>
                  <a:txBody>
                    <a:bodyPr/>
                    <a:lstStyle/>
                    <a:p>
                      <a:r>
                        <a:rPr lang="en-TR" sz="1200" dirty="0"/>
                        <a:t>+</a:t>
                      </a:r>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1309016810"/>
                  </a:ext>
                </a:extLst>
              </a:tr>
            </a:tbl>
          </a:graphicData>
        </a:graphic>
      </p:graphicFrame>
      <p:sp>
        <p:nvSpPr>
          <p:cNvPr id="3" name="TextBox 2">
            <a:extLst>
              <a:ext uri="{FF2B5EF4-FFF2-40B4-BE49-F238E27FC236}">
                <a16:creationId xmlns:a16="http://schemas.microsoft.com/office/drawing/2014/main" id="{D5517002-59B6-4F76-AB86-B0125C3E82CB}"/>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OK</a:t>
            </a:r>
          </a:p>
        </p:txBody>
      </p:sp>
      <p:sp>
        <p:nvSpPr>
          <p:cNvPr id="5" name="Title 1">
            <a:extLst>
              <a:ext uri="{FF2B5EF4-FFF2-40B4-BE49-F238E27FC236}">
                <a16:creationId xmlns:a16="http://schemas.microsoft.com/office/drawing/2014/main" id="{A1A7A47E-00DE-E86B-C43F-BF2B55B03F56}"/>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Dataset: </a:t>
            </a:r>
            <a:r>
              <a:rPr lang="en-US" sz="2400" dirty="0">
                <a:solidFill>
                  <a:schemeClr val="accent6">
                    <a:lumMod val="60000"/>
                    <a:lumOff val="40000"/>
                  </a:schemeClr>
                </a:solidFill>
              </a:rPr>
              <a:t>MSc</a:t>
            </a:r>
            <a:r>
              <a:rPr lang="en-US" sz="2400" dirty="0">
                <a:solidFill>
                  <a:schemeClr val="accent2">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3810710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E421-A34F-1FB4-EA2D-A7638CD8099E}"/>
              </a:ext>
            </a:extLst>
          </p:cNvPr>
          <p:cNvSpPr>
            <a:spLocks noGrp="1"/>
          </p:cNvSpPr>
          <p:nvPr>
            <p:ph type="ctrTitle"/>
          </p:nvPr>
        </p:nvSpPr>
        <p:spPr>
          <a:xfrm>
            <a:off x="1524000" y="2823368"/>
            <a:ext cx="9144000" cy="1211263"/>
          </a:xfrm>
        </p:spPr>
        <p:txBody>
          <a:bodyPr>
            <a:normAutofit/>
          </a:bodyPr>
          <a:lstStyle/>
          <a:p>
            <a:r>
              <a:rPr lang="en-US" sz="8000" dirty="0">
                <a:solidFill>
                  <a:schemeClr val="tx2">
                    <a:lumMod val="75000"/>
                    <a:lumOff val="25000"/>
                  </a:schemeClr>
                </a:solidFill>
              </a:rPr>
              <a:t>Model Results</a:t>
            </a:r>
            <a:endParaRPr lang="en-TR" sz="8000" dirty="0"/>
          </a:p>
        </p:txBody>
      </p:sp>
      <p:sp>
        <p:nvSpPr>
          <p:cNvPr id="4" name="Slide Number Placeholder 3">
            <a:extLst>
              <a:ext uri="{FF2B5EF4-FFF2-40B4-BE49-F238E27FC236}">
                <a16:creationId xmlns:a16="http://schemas.microsoft.com/office/drawing/2014/main" id="{BC6E32A9-F5CF-685A-C86E-CBBE202F306F}"/>
              </a:ext>
            </a:extLst>
          </p:cNvPr>
          <p:cNvSpPr>
            <a:spLocks noGrp="1"/>
          </p:cNvSpPr>
          <p:nvPr>
            <p:ph type="sldNum" sz="quarter" idx="12"/>
          </p:nvPr>
        </p:nvSpPr>
        <p:spPr/>
        <p:txBody>
          <a:bodyPr/>
          <a:lstStyle/>
          <a:p>
            <a:fld id="{64CB11F6-019F-124C-8B86-58575C4BBC84}" type="slidenum">
              <a:rPr lang="en-TR" smtClean="0"/>
              <a:t>17</a:t>
            </a:fld>
            <a:endParaRPr lang="en-TR"/>
          </a:p>
        </p:txBody>
      </p:sp>
    </p:spTree>
    <p:extLst>
      <p:ext uri="{BB962C8B-B14F-4D97-AF65-F5344CB8AC3E}">
        <p14:creationId xmlns:p14="http://schemas.microsoft.com/office/powerpoint/2010/main" val="2889501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332AF2-F4CB-0EF7-B77E-27618723CE8D}"/>
              </a:ext>
            </a:extLst>
          </p:cNvPr>
          <p:cNvPicPr>
            <a:picLocks noChangeAspect="1"/>
          </p:cNvPicPr>
          <p:nvPr/>
        </p:nvPicPr>
        <p:blipFill>
          <a:blip r:embed="rId3"/>
          <a:stretch>
            <a:fillRect/>
          </a:stretch>
        </p:blipFill>
        <p:spPr>
          <a:xfrm>
            <a:off x="6853411" y="3586934"/>
            <a:ext cx="3514376" cy="2871502"/>
          </a:xfrm>
          <a:prstGeom prst="rect">
            <a:avLst/>
          </a:prstGeom>
        </p:spPr>
      </p:pic>
      <p:pic>
        <p:nvPicPr>
          <p:cNvPr id="15" name="Picture 14">
            <a:extLst>
              <a:ext uri="{FF2B5EF4-FFF2-40B4-BE49-F238E27FC236}">
                <a16:creationId xmlns:a16="http://schemas.microsoft.com/office/drawing/2014/main" id="{3F073395-BB32-374D-EADF-3DD5861E3B9B}"/>
              </a:ext>
            </a:extLst>
          </p:cNvPr>
          <p:cNvPicPr>
            <a:picLocks noChangeAspect="1"/>
          </p:cNvPicPr>
          <p:nvPr/>
        </p:nvPicPr>
        <p:blipFill>
          <a:blip r:embed="rId4"/>
          <a:stretch>
            <a:fillRect/>
          </a:stretch>
        </p:blipFill>
        <p:spPr>
          <a:xfrm>
            <a:off x="984831" y="1710632"/>
            <a:ext cx="5111167" cy="4592422"/>
          </a:xfrm>
          <a:prstGeom prst="rect">
            <a:avLst/>
          </a:prstGeom>
        </p:spPr>
      </p:pic>
      <p:sp>
        <p:nvSpPr>
          <p:cNvPr id="12" name="Title 1">
            <a:extLst>
              <a:ext uri="{FF2B5EF4-FFF2-40B4-BE49-F238E27FC236}">
                <a16:creationId xmlns:a16="http://schemas.microsoft.com/office/drawing/2014/main" id="{EAFC81C5-2178-3F32-45A3-5E47DA1E9893}"/>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rgbClr val="C00000"/>
                </a:solidFill>
              </a:rPr>
              <a:t>nlbse’22 </a:t>
            </a:r>
            <a:r>
              <a:rPr lang="en-US" sz="2400" dirty="0">
                <a:solidFill>
                  <a:schemeClr val="tx2">
                    <a:lumMod val="75000"/>
                    <a:lumOff val="25000"/>
                  </a:schemeClr>
                </a:solidFill>
              </a:rPr>
              <a:t>&amp; Dataset: </a:t>
            </a:r>
            <a:r>
              <a:rPr lang="en-US" sz="2400" dirty="0">
                <a:solidFill>
                  <a:srgbClr val="C00000"/>
                </a:solidFill>
              </a:rPr>
              <a:t>nlbse’22</a:t>
            </a:r>
            <a:r>
              <a:rPr lang="en-US" sz="2400" dirty="0">
                <a:solidFill>
                  <a:schemeClr val="accent2">
                    <a:lumMod val="60000"/>
                    <a:lumOff val="40000"/>
                  </a:schemeClr>
                </a:solidFill>
              </a:rPr>
              <a:t> </a:t>
            </a:r>
            <a:endParaRPr lang="en-TR" sz="2400" dirty="0">
              <a:solidFill>
                <a:srgbClr val="C00000"/>
              </a:solidFill>
            </a:endParaRPr>
          </a:p>
        </p:txBody>
      </p:sp>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18</a:t>
            </a:fld>
            <a:endParaRPr lang="en-TR"/>
          </a:p>
        </p:txBody>
      </p:sp>
      <p:pic>
        <p:nvPicPr>
          <p:cNvPr id="4" name="Picture 3">
            <a:extLst>
              <a:ext uri="{FF2B5EF4-FFF2-40B4-BE49-F238E27FC236}">
                <a16:creationId xmlns:a16="http://schemas.microsoft.com/office/drawing/2014/main" id="{D89FB9D8-2605-C702-8EF4-B73A2F67173A}"/>
              </a:ext>
            </a:extLst>
          </p:cNvPr>
          <p:cNvPicPr>
            <a:picLocks noChangeAspect="1"/>
          </p:cNvPicPr>
          <p:nvPr/>
        </p:nvPicPr>
        <p:blipFill>
          <a:blip r:embed="rId5"/>
          <a:stretch>
            <a:fillRect/>
          </a:stretch>
        </p:blipFill>
        <p:spPr>
          <a:xfrm>
            <a:off x="6220854" y="1710632"/>
            <a:ext cx="5132946" cy="1910741"/>
          </a:xfrm>
          <a:prstGeom prst="rect">
            <a:avLst/>
          </a:prstGeom>
        </p:spPr>
      </p:pic>
      <p:sp>
        <p:nvSpPr>
          <p:cNvPr id="11" name="TextBox 10">
            <a:extLst>
              <a:ext uri="{FF2B5EF4-FFF2-40B4-BE49-F238E27FC236}">
                <a16:creationId xmlns:a16="http://schemas.microsoft.com/office/drawing/2014/main" id="{C577FCD3-3F59-12D1-7ECE-B34A3D45122C}"/>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 OK  </a:t>
            </a:r>
          </a:p>
        </p:txBody>
      </p:sp>
    </p:spTree>
    <p:extLst>
      <p:ext uri="{BB962C8B-B14F-4D97-AF65-F5344CB8AC3E}">
        <p14:creationId xmlns:p14="http://schemas.microsoft.com/office/powerpoint/2010/main" val="2213433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53152582-3C82-E267-2178-689D5B7A8516}"/>
              </a:ext>
            </a:extLst>
          </p:cNvPr>
          <p:cNvSpPr txBox="1"/>
          <p:nvPr/>
        </p:nvSpPr>
        <p:spPr>
          <a:xfrm>
            <a:off x="1839055" y="3633155"/>
            <a:ext cx="1339158" cy="338554"/>
          </a:xfrm>
          <a:prstGeom prst="rect">
            <a:avLst/>
          </a:prstGeom>
          <a:noFill/>
        </p:spPr>
        <p:txBody>
          <a:bodyPr wrap="square" rtlCol="0">
            <a:spAutoFit/>
          </a:bodyPr>
          <a:lstStyle/>
          <a:p>
            <a:pPr algn="ctr"/>
            <a:r>
              <a:rPr lang="en-TR" sz="1600" dirty="0">
                <a:latin typeface="CharisSIL"/>
                <a:ea typeface="Times New Roman" panose="02020603050405020304" pitchFamily="18" charset="0"/>
              </a:rPr>
              <a:t>&gt;</a:t>
            </a:r>
            <a:endParaRPr lang="en-TR" sz="14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BC6E32A9-F5CF-685A-C86E-CBBE202F306F}"/>
              </a:ext>
            </a:extLst>
          </p:cNvPr>
          <p:cNvSpPr>
            <a:spLocks noGrp="1"/>
          </p:cNvSpPr>
          <p:nvPr>
            <p:ph type="sldNum" sz="quarter" idx="12"/>
          </p:nvPr>
        </p:nvSpPr>
        <p:spPr/>
        <p:txBody>
          <a:bodyPr/>
          <a:lstStyle/>
          <a:p>
            <a:fld id="{64CB11F6-019F-124C-8B86-58575C4BBC84}" type="slidenum">
              <a:rPr lang="en-TR" smtClean="0"/>
              <a:t>1</a:t>
            </a:fld>
            <a:endParaRPr lang="en-TR"/>
          </a:p>
        </p:txBody>
      </p:sp>
      <p:sp>
        <p:nvSpPr>
          <p:cNvPr id="5" name="Rectangle 4">
            <a:extLst>
              <a:ext uri="{FF2B5EF4-FFF2-40B4-BE49-F238E27FC236}">
                <a16:creationId xmlns:a16="http://schemas.microsoft.com/office/drawing/2014/main" id="{A9E84BD8-C187-34BB-274C-B3135180F8F2}"/>
              </a:ext>
            </a:extLst>
          </p:cNvPr>
          <p:cNvSpPr/>
          <p:nvPr/>
        </p:nvSpPr>
        <p:spPr>
          <a:xfrm>
            <a:off x="1068636" y="550843"/>
            <a:ext cx="2880000" cy="577245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cxnSp>
        <p:nvCxnSpPr>
          <p:cNvPr id="7" name="Straight Connector 6">
            <a:extLst>
              <a:ext uri="{FF2B5EF4-FFF2-40B4-BE49-F238E27FC236}">
                <a16:creationId xmlns:a16="http://schemas.microsoft.com/office/drawing/2014/main" id="{4F677F4B-F753-DC95-7AAB-EF14F3477674}"/>
              </a:ext>
            </a:extLst>
          </p:cNvPr>
          <p:cNvCxnSpPr>
            <a:cxnSpLocks/>
          </p:cNvCxnSpPr>
          <p:nvPr/>
        </p:nvCxnSpPr>
        <p:spPr>
          <a:xfrm>
            <a:off x="1068636" y="5699855"/>
            <a:ext cx="2880000" cy="0"/>
          </a:xfrm>
          <a:prstGeom prst="line">
            <a:avLst/>
          </a:prstGeom>
          <a:ln w="28575"/>
        </p:spPr>
        <p:style>
          <a:lnRef idx="2">
            <a:schemeClr val="dk1"/>
          </a:lnRef>
          <a:fillRef idx="0">
            <a:schemeClr val="dk1"/>
          </a:fillRef>
          <a:effectRef idx="1">
            <a:schemeClr val="dk1"/>
          </a:effectRef>
          <a:fontRef idx="minor">
            <a:schemeClr val="tx1"/>
          </a:fontRef>
        </p:style>
      </p:cxnSp>
      <p:sp>
        <p:nvSpPr>
          <p:cNvPr id="11" name="Oval 10">
            <a:extLst>
              <a:ext uri="{FF2B5EF4-FFF2-40B4-BE49-F238E27FC236}">
                <a16:creationId xmlns:a16="http://schemas.microsoft.com/office/drawing/2014/main" id="{35D96C0F-1FAD-A96C-E04B-9246356DEAC8}"/>
              </a:ext>
            </a:extLst>
          </p:cNvPr>
          <p:cNvSpPr/>
          <p:nvPr/>
        </p:nvSpPr>
        <p:spPr>
          <a:xfrm>
            <a:off x="1584131" y="5850493"/>
            <a:ext cx="363557" cy="3635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R" dirty="0"/>
              <a:t>1</a:t>
            </a:r>
          </a:p>
        </p:txBody>
      </p:sp>
      <p:pic>
        <p:nvPicPr>
          <p:cNvPr id="1026" name="Picture 2" descr="3,148 Github Icons, Logos, Symbols - Free in SVG, PNG, GIF | IconScout">
            <a:extLst>
              <a:ext uri="{FF2B5EF4-FFF2-40B4-BE49-F238E27FC236}">
                <a16:creationId xmlns:a16="http://schemas.microsoft.com/office/drawing/2014/main" id="{9A126A6F-A14D-65A9-1194-F90421595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804" y="705081"/>
            <a:ext cx="795663" cy="7956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3B7E829-74CB-5B28-4342-2C010A6A0F81}"/>
              </a:ext>
            </a:extLst>
          </p:cNvPr>
          <p:cNvSpPr txBox="1"/>
          <p:nvPr/>
        </p:nvSpPr>
        <p:spPr>
          <a:xfrm>
            <a:off x="2110804" y="5844718"/>
            <a:ext cx="1374054" cy="369332"/>
          </a:xfrm>
          <a:prstGeom prst="rect">
            <a:avLst/>
          </a:prstGeom>
          <a:noFill/>
        </p:spPr>
        <p:txBody>
          <a:bodyPr wrap="square" rtlCol="0">
            <a:spAutoFit/>
          </a:bodyPr>
          <a:lstStyle/>
          <a:p>
            <a:r>
              <a:rPr lang="en-TR" dirty="0">
                <a:latin typeface="CharisSIL"/>
                <a:ea typeface="Times New Roman" panose="02020603050405020304" pitchFamily="18" charset="0"/>
              </a:rPr>
              <a:t>Initial Query</a:t>
            </a:r>
            <a:endParaRPr lang="en-TR" sz="1600" dirty="0">
              <a:effectLst/>
              <a:latin typeface="Times New Roman" panose="02020603050405020304" pitchFamily="18" charset="0"/>
              <a:ea typeface="Times New Roman" panose="02020603050405020304" pitchFamily="18" charset="0"/>
            </a:endParaRPr>
          </a:p>
        </p:txBody>
      </p:sp>
      <p:cxnSp>
        <p:nvCxnSpPr>
          <p:cNvPr id="25" name="Straight Connector 24">
            <a:extLst>
              <a:ext uri="{FF2B5EF4-FFF2-40B4-BE49-F238E27FC236}">
                <a16:creationId xmlns:a16="http://schemas.microsoft.com/office/drawing/2014/main" id="{5B5E085B-B0A5-2FC8-41F9-01EDCB57EFA6}"/>
              </a:ext>
            </a:extLst>
          </p:cNvPr>
          <p:cNvCxnSpPr>
            <a:cxnSpLocks/>
          </p:cNvCxnSpPr>
          <p:nvPr/>
        </p:nvCxnSpPr>
        <p:spPr>
          <a:xfrm>
            <a:off x="1068636" y="1627529"/>
            <a:ext cx="2880000" cy="0"/>
          </a:xfrm>
          <a:prstGeom prst="line">
            <a:avLst/>
          </a:prstGeom>
          <a:ln w="28575"/>
        </p:spPr>
        <p:style>
          <a:lnRef idx="2">
            <a:schemeClr val="dk1"/>
          </a:lnRef>
          <a:fillRef idx="0">
            <a:schemeClr val="dk1"/>
          </a:fillRef>
          <a:effectRef idx="1">
            <a:schemeClr val="dk1"/>
          </a:effectRef>
          <a:fontRef idx="minor">
            <a:schemeClr val="tx1"/>
          </a:fontRef>
        </p:style>
      </p:cxnSp>
      <p:pic>
        <p:nvPicPr>
          <p:cNvPr id="1046" name="Picture 22" descr="Download Java Logo in SVG Vector or PNG File Format - Logo.wine">
            <a:extLst>
              <a:ext uri="{FF2B5EF4-FFF2-40B4-BE49-F238E27FC236}">
                <a16:creationId xmlns:a16="http://schemas.microsoft.com/office/drawing/2014/main" id="{45FA985B-ED59-CC0E-5D70-4BF0B8E20B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892" t="15718" r="35269" b="14596"/>
          <a:stretch/>
        </p:blipFill>
        <p:spPr bwMode="auto">
          <a:xfrm>
            <a:off x="2269634" y="1799158"/>
            <a:ext cx="478000" cy="74422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AD6DDB93-4A6C-0465-5D16-A31908059F87}"/>
              </a:ext>
            </a:extLst>
          </p:cNvPr>
          <p:cNvPicPr>
            <a:picLocks noChangeAspect="1"/>
          </p:cNvPicPr>
          <p:nvPr/>
        </p:nvPicPr>
        <p:blipFill rotWithShape="1">
          <a:blip r:embed="rId5"/>
          <a:srcRect t="17707" b="16210"/>
          <a:stretch/>
        </p:blipFill>
        <p:spPr>
          <a:xfrm>
            <a:off x="1115271" y="2664639"/>
            <a:ext cx="889000" cy="268560"/>
          </a:xfrm>
          <a:prstGeom prst="rect">
            <a:avLst/>
          </a:prstGeom>
        </p:spPr>
      </p:pic>
      <p:pic>
        <p:nvPicPr>
          <p:cNvPr id="1056" name="Picture 32" descr="Check Icon PNG Images, Vectors Free Download - Pngtree">
            <a:extLst>
              <a:ext uri="{FF2B5EF4-FFF2-40B4-BE49-F238E27FC236}">
                <a16:creationId xmlns:a16="http://schemas.microsoft.com/office/drawing/2014/main" id="{83477458-77D3-3BFA-DC30-E926A63AF0A8}"/>
              </a:ext>
            </a:extLst>
          </p:cNvPr>
          <p:cNvPicPr>
            <a:picLocks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2973" t="25000" r="24324" b="25779"/>
          <a:stretch/>
        </p:blipFill>
        <p:spPr bwMode="auto">
          <a:xfrm>
            <a:off x="1883426" y="2660846"/>
            <a:ext cx="275379" cy="26856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4C1526D1-1F97-79C1-BAED-EC77B003049A}"/>
              </a:ext>
            </a:extLst>
          </p:cNvPr>
          <p:cNvPicPr>
            <a:picLocks noChangeAspect="1"/>
          </p:cNvPicPr>
          <p:nvPr/>
        </p:nvPicPr>
        <p:blipFill>
          <a:blip r:embed="rId8"/>
          <a:stretch>
            <a:fillRect/>
          </a:stretch>
        </p:blipFill>
        <p:spPr>
          <a:xfrm>
            <a:off x="2622970" y="3058428"/>
            <a:ext cx="1295400" cy="457200"/>
          </a:xfrm>
          <a:prstGeom prst="rect">
            <a:avLst/>
          </a:prstGeom>
        </p:spPr>
      </p:pic>
      <p:sp>
        <p:nvSpPr>
          <p:cNvPr id="40" name="TextBox 39">
            <a:extLst>
              <a:ext uri="{FF2B5EF4-FFF2-40B4-BE49-F238E27FC236}">
                <a16:creationId xmlns:a16="http://schemas.microsoft.com/office/drawing/2014/main" id="{6A2D6C0D-38F1-55D7-E4AF-F0EA11899D1B}"/>
              </a:ext>
            </a:extLst>
          </p:cNvPr>
          <p:cNvSpPr txBox="1"/>
          <p:nvPr/>
        </p:nvSpPr>
        <p:spPr>
          <a:xfrm>
            <a:off x="1127880" y="3125155"/>
            <a:ext cx="1339158" cy="338554"/>
          </a:xfrm>
          <a:prstGeom prst="rect">
            <a:avLst/>
          </a:prstGeom>
          <a:noFill/>
        </p:spPr>
        <p:txBody>
          <a:bodyPr wrap="square" rtlCol="0">
            <a:spAutoFit/>
          </a:bodyPr>
          <a:lstStyle/>
          <a:p>
            <a:pPr algn="ctr"/>
            <a:r>
              <a:rPr lang="en-TR" sz="1600" dirty="0">
                <a:latin typeface="CharisSIL"/>
                <a:ea typeface="Times New Roman" panose="02020603050405020304" pitchFamily="18" charset="0"/>
              </a:rPr>
              <a:t>Creation Date</a:t>
            </a:r>
            <a:endParaRPr lang="en-TR" sz="1400" dirty="0">
              <a:effectLst/>
              <a:latin typeface="Times New Roman" panose="02020603050405020304" pitchFamily="18" charset="0"/>
              <a:ea typeface="Times New Roman" panose="02020603050405020304" pitchFamily="18" charset="0"/>
            </a:endParaRPr>
          </a:p>
        </p:txBody>
      </p:sp>
      <p:pic>
        <p:nvPicPr>
          <p:cNvPr id="1076" name="Picture 52" descr="The Power of the GitHub Star">
            <a:extLst>
              <a:ext uri="{FF2B5EF4-FFF2-40B4-BE49-F238E27FC236}">
                <a16:creationId xmlns:a16="http://schemas.microsoft.com/office/drawing/2014/main" id="{19016061-9DC9-4C24-D287-719B45B97D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7998" y="3519405"/>
            <a:ext cx="563815" cy="56381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EF2A9C2-61E2-35F4-E9DF-E66847522663}"/>
              </a:ext>
            </a:extLst>
          </p:cNvPr>
          <p:cNvSpPr txBox="1"/>
          <p:nvPr/>
        </p:nvSpPr>
        <p:spPr>
          <a:xfrm>
            <a:off x="2824308" y="3632036"/>
            <a:ext cx="808656" cy="338554"/>
          </a:xfrm>
          <a:prstGeom prst="rect">
            <a:avLst/>
          </a:prstGeom>
          <a:noFill/>
        </p:spPr>
        <p:txBody>
          <a:bodyPr wrap="square" rtlCol="0">
            <a:spAutoFit/>
          </a:bodyPr>
          <a:lstStyle/>
          <a:p>
            <a:pPr algn="ctr"/>
            <a:r>
              <a:rPr lang="en-TR" sz="1600" dirty="0">
                <a:effectLst/>
                <a:latin typeface="CharisSIL"/>
                <a:ea typeface="Times New Roman" panose="02020603050405020304" pitchFamily="18" charset="0"/>
              </a:rPr>
              <a:t> 10000</a:t>
            </a:r>
            <a:endParaRPr lang="en-TR" sz="1600" dirty="0">
              <a:effectLst/>
              <a:latin typeface="Times New Roman" panose="02020603050405020304" pitchFamily="18" charset="0"/>
              <a:ea typeface="Times New Roman" panose="02020603050405020304" pitchFamily="18" charset="0"/>
            </a:endParaRPr>
          </a:p>
        </p:txBody>
      </p:sp>
      <p:sp>
        <p:nvSpPr>
          <p:cNvPr id="47" name="TextBox 46">
            <a:extLst>
              <a:ext uri="{FF2B5EF4-FFF2-40B4-BE49-F238E27FC236}">
                <a16:creationId xmlns:a16="http://schemas.microsoft.com/office/drawing/2014/main" id="{79760EE6-DFB2-262F-A770-38488B08A1CC}"/>
              </a:ext>
            </a:extLst>
          </p:cNvPr>
          <p:cNvSpPr txBox="1"/>
          <p:nvPr/>
        </p:nvSpPr>
        <p:spPr>
          <a:xfrm>
            <a:off x="1839055" y="3125155"/>
            <a:ext cx="1339158" cy="338554"/>
          </a:xfrm>
          <a:prstGeom prst="rect">
            <a:avLst/>
          </a:prstGeom>
          <a:noFill/>
        </p:spPr>
        <p:txBody>
          <a:bodyPr wrap="square" rtlCol="0">
            <a:spAutoFit/>
          </a:bodyPr>
          <a:lstStyle/>
          <a:p>
            <a:pPr algn="ctr"/>
            <a:r>
              <a:rPr lang="en-TR" sz="1600" dirty="0">
                <a:effectLst/>
                <a:latin typeface="CharisSIL"/>
                <a:ea typeface="Times New Roman" panose="02020603050405020304" pitchFamily="18" charset="0"/>
              </a:rPr>
              <a:t>&lt;</a:t>
            </a:r>
            <a:endParaRPr lang="en-TR" sz="1400" dirty="0">
              <a:effectLst/>
              <a:latin typeface="Times New Roman" panose="02020603050405020304" pitchFamily="18" charset="0"/>
              <a:ea typeface="Times New Roman" panose="02020603050405020304" pitchFamily="18" charset="0"/>
            </a:endParaRPr>
          </a:p>
        </p:txBody>
      </p:sp>
      <p:sp>
        <p:nvSpPr>
          <p:cNvPr id="49" name="Left Brace 48">
            <a:extLst>
              <a:ext uri="{FF2B5EF4-FFF2-40B4-BE49-F238E27FC236}">
                <a16:creationId xmlns:a16="http://schemas.microsoft.com/office/drawing/2014/main" id="{D75DDAA6-BF17-A3B1-EB42-CCF4A62AA2AA}"/>
              </a:ext>
            </a:extLst>
          </p:cNvPr>
          <p:cNvSpPr/>
          <p:nvPr/>
        </p:nvSpPr>
        <p:spPr>
          <a:xfrm rot="16200000">
            <a:off x="2352986" y="3138532"/>
            <a:ext cx="311297" cy="2482692"/>
          </a:xfrm>
          <a:prstGeom prst="lef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TR"/>
          </a:p>
        </p:txBody>
      </p:sp>
      <p:sp>
        <p:nvSpPr>
          <p:cNvPr id="50" name="TextBox 49">
            <a:extLst>
              <a:ext uri="{FF2B5EF4-FFF2-40B4-BE49-F238E27FC236}">
                <a16:creationId xmlns:a16="http://schemas.microsoft.com/office/drawing/2014/main" id="{11A43376-5282-F397-11F0-3169BEEAE3C4}"/>
              </a:ext>
            </a:extLst>
          </p:cNvPr>
          <p:cNvSpPr txBox="1"/>
          <p:nvPr/>
        </p:nvSpPr>
        <p:spPr>
          <a:xfrm>
            <a:off x="2132021" y="4765484"/>
            <a:ext cx="1556038" cy="338554"/>
          </a:xfrm>
          <a:prstGeom prst="rect">
            <a:avLst/>
          </a:prstGeom>
          <a:noFill/>
        </p:spPr>
        <p:txBody>
          <a:bodyPr wrap="square" rtlCol="0">
            <a:spAutoFit/>
          </a:bodyPr>
          <a:lstStyle/>
          <a:p>
            <a:pPr algn="ctr"/>
            <a:r>
              <a:rPr lang="en-TR" sz="1600" dirty="0">
                <a:effectLst/>
                <a:latin typeface="CharisSIL"/>
                <a:ea typeface="Times New Roman" panose="02020603050405020304" pitchFamily="18" charset="0"/>
              </a:rPr>
              <a:t>repositories</a:t>
            </a:r>
            <a:endParaRPr lang="en-TR" sz="1600" dirty="0">
              <a:effectLst/>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A0D882A0-B730-19B6-9704-3409ABD7B801}"/>
              </a:ext>
            </a:extLst>
          </p:cNvPr>
          <p:cNvSpPr/>
          <p:nvPr/>
        </p:nvSpPr>
        <p:spPr>
          <a:xfrm>
            <a:off x="1372009" y="4656941"/>
            <a:ext cx="850900" cy="5164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TR" sz="3200" b="0" i="0" u="none" strike="noStrike" kern="1200" cap="none" spc="0" normalizeH="0" baseline="0" noProof="0" dirty="0">
                <a:ln>
                  <a:noFill/>
                </a:ln>
                <a:solidFill>
                  <a:srgbClr val="156082"/>
                </a:solidFill>
                <a:effectLst/>
                <a:uLnTx/>
                <a:uFillTx/>
                <a:latin typeface="CharisSIL"/>
                <a:ea typeface="Times New Roman" panose="02020603050405020304" pitchFamily="18" charset="0"/>
                <a:cs typeface="+mn-cs"/>
              </a:rPr>
              <a:t>171</a:t>
            </a:r>
            <a:endParaRPr lang="en-TR" dirty="0">
              <a:ln w="0"/>
              <a:solidFill>
                <a:srgbClr val="156082"/>
              </a:solidFill>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86C585C1-EFA2-2229-C28F-90251F5638B6}"/>
              </a:ext>
            </a:extLst>
          </p:cNvPr>
          <p:cNvSpPr/>
          <p:nvPr/>
        </p:nvSpPr>
        <p:spPr>
          <a:xfrm>
            <a:off x="3944380" y="550843"/>
            <a:ext cx="2880000" cy="577245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cxnSp>
        <p:nvCxnSpPr>
          <p:cNvPr id="6" name="Straight Connector 5">
            <a:extLst>
              <a:ext uri="{FF2B5EF4-FFF2-40B4-BE49-F238E27FC236}">
                <a16:creationId xmlns:a16="http://schemas.microsoft.com/office/drawing/2014/main" id="{692F21B4-19CE-69EF-BBDA-38B10B429357}"/>
              </a:ext>
            </a:extLst>
          </p:cNvPr>
          <p:cNvCxnSpPr>
            <a:cxnSpLocks/>
          </p:cNvCxnSpPr>
          <p:nvPr/>
        </p:nvCxnSpPr>
        <p:spPr>
          <a:xfrm>
            <a:off x="3944380" y="5699855"/>
            <a:ext cx="2880000" cy="0"/>
          </a:xfrm>
          <a:prstGeom prst="line">
            <a:avLst/>
          </a:prstGeom>
          <a:ln w="28575"/>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5A01C61E-ACC2-9B0F-6002-42AB005D70AD}"/>
              </a:ext>
            </a:extLst>
          </p:cNvPr>
          <p:cNvSpPr/>
          <p:nvPr/>
        </p:nvSpPr>
        <p:spPr>
          <a:xfrm>
            <a:off x="4627466" y="5850792"/>
            <a:ext cx="363557" cy="3635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R" dirty="0"/>
              <a:t>2</a:t>
            </a:r>
          </a:p>
        </p:txBody>
      </p:sp>
      <p:pic>
        <p:nvPicPr>
          <p:cNvPr id="9" name="Picture 2" descr="3,148 Github Icons, Logos, Symbols - Free in SVG, PNG, GIF | IconScout">
            <a:extLst>
              <a:ext uri="{FF2B5EF4-FFF2-40B4-BE49-F238E27FC236}">
                <a16:creationId xmlns:a16="http://schemas.microsoft.com/office/drawing/2014/main" id="{8E3822A9-5271-A900-7942-4897C9EE3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548" y="705081"/>
            <a:ext cx="795663" cy="7956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E90E2E-2A8E-4D5B-A662-6E5A6C943E42}"/>
              </a:ext>
            </a:extLst>
          </p:cNvPr>
          <p:cNvSpPr txBox="1"/>
          <p:nvPr/>
        </p:nvSpPr>
        <p:spPr>
          <a:xfrm>
            <a:off x="5154139" y="5844718"/>
            <a:ext cx="1024232" cy="369332"/>
          </a:xfrm>
          <a:prstGeom prst="rect">
            <a:avLst/>
          </a:prstGeom>
          <a:noFill/>
        </p:spPr>
        <p:txBody>
          <a:bodyPr wrap="square" rtlCol="0">
            <a:spAutoFit/>
          </a:bodyPr>
          <a:lstStyle/>
          <a:p>
            <a:r>
              <a:rPr lang="en-TR" dirty="0">
                <a:effectLst/>
                <a:latin typeface="CharisSIL"/>
                <a:ea typeface="Times New Roman" panose="02020603050405020304" pitchFamily="18" charset="0"/>
              </a:rPr>
              <a:t>Filtering</a:t>
            </a:r>
            <a:endParaRPr lang="en-TR" dirty="0">
              <a:effectLst/>
              <a:latin typeface="Times New Roman" panose="02020603050405020304" pitchFamily="18" charset="0"/>
              <a:ea typeface="Times New Roman" panose="02020603050405020304" pitchFamily="18" charset="0"/>
            </a:endParaRPr>
          </a:p>
        </p:txBody>
      </p:sp>
      <p:cxnSp>
        <p:nvCxnSpPr>
          <p:cNvPr id="13" name="Straight Connector 12">
            <a:extLst>
              <a:ext uri="{FF2B5EF4-FFF2-40B4-BE49-F238E27FC236}">
                <a16:creationId xmlns:a16="http://schemas.microsoft.com/office/drawing/2014/main" id="{51188180-F062-FF2E-94DE-99C08088B6B4}"/>
              </a:ext>
            </a:extLst>
          </p:cNvPr>
          <p:cNvCxnSpPr>
            <a:cxnSpLocks/>
          </p:cNvCxnSpPr>
          <p:nvPr/>
        </p:nvCxnSpPr>
        <p:spPr>
          <a:xfrm>
            <a:off x="3944380" y="1627529"/>
            <a:ext cx="2880000" cy="0"/>
          </a:xfrm>
          <a:prstGeom prst="line">
            <a:avLst/>
          </a:prstGeom>
          <a:ln w="28575"/>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7D2F3B3-3BD1-10D4-5DAF-2FF59D72D79B}"/>
              </a:ext>
            </a:extLst>
          </p:cNvPr>
          <p:cNvSpPr txBox="1"/>
          <p:nvPr/>
        </p:nvSpPr>
        <p:spPr>
          <a:xfrm>
            <a:off x="4762236" y="1725740"/>
            <a:ext cx="1248544" cy="369332"/>
          </a:xfrm>
          <a:prstGeom prst="rect">
            <a:avLst/>
          </a:prstGeom>
          <a:noFill/>
        </p:spPr>
        <p:txBody>
          <a:bodyPr wrap="square" rtlCol="0">
            <a:spAutoFit/>
          </a:bodyPr>
          <a:lstStyle/>
          <a:p>
            <a:pPr algn="ctr"/>
            <a:r>
              <a:rPr lang="en-TR" dirty="0">
                <a:latin typeface="CharisSIL"/>
                <a:ea typeface="Times New Roman" panose="02020603050405020304" pitchFamily="18" charset="0"/>
              </a:rPr>
              <a:t>REST API</a:t>
            </a:r>
            <a:endParaRPr lang="en-TR" sz="1600" dirty="0">
              <a:effectLst/>
              <a:latin typeface="Times New Roman" panose="02020603050405020304" pitchFamily="18" charset="0"/>
              <a:ea typeface="Times New Roman" panose="02020603050405020304" pitchFamily="18" charset="0"/>
            </a:endParaRPr>
          </a:p>
        </p:txBody>
      </p:sp>
      <p:cxnSp>
        <p:nvCxnSpPr>
          <p:cNvPr id="16" name="Elbow Connector 15">
            <a:extLst>
              <a:ext uri="{FF2B5EF4-FFF2-40B4-BE49-F238E27FC236}">
                <a16:creationId xmlns:a16="http://schemas.microsoft.com/office/drawing/2014/main" id="{6620CEFC-0CD1-937A-D471-748BEA8A9781}"/>
              </a:ext>
            </a:extLst>
          </p:cNvPr>
          <p:cNvCxnSpPr>
            <a:cxnSpLocks/>
            <a:stCxn id="50" idx="3"/>
            <a:endCxn id="14" idx="1"/>
          </p:cNvCxnSpPr>
          <p:nvPr/>
        </p:nvCxnSpPr>
        <p:spPr>
          <a:xfrm flipV="1">
            <a:off x="3688059" y="1910406"/>
            <a:ext cx="1074177" cy="3024355"/>
          </a:xfrm>
          <a:prstGeom prst="bentConnector3">
            <a:avLst>
              <a:gd name="adj1" fmla="val 33448"/>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D27635C-21CD-179E-7142-22EF79C9C0B0}"/>
              </a:ext>
            </a:extLst>
          </p:cNvPr>
          <p:cNvSpPr txBox="1"/>
          <p:nvPr/>
        </p:nvSpPr>
        <p:spPr>
          <a:xfrm>
            <a:off x="4212784" y="2065392"/>
            <a:ext cx="2330750" cy="1077218"/>
          </a:xfrm>
          <a:prstGeom prst="rect">
            <a:avLst/>
          </a:prstGeom>
          <a:noFill/>
        </p:spPr>
        <p:txBody>
          <a:bodyPr wrap="square" rtlCol="0">
            <a:spAutoFit/>
          </a:bodyPr>
          <a:lstStyle/>
          <a:p>
            <a:r>
              <a:rPr lang="en-TR" sz="1600" dirty="0">
                <a:latin typeface="CharisSIL"/>
                <a:ea typeface="Times New Roman" panose="02020603050405020304" pitchFamily="18" charset="0"/>
              </a:rPr>
              <a:t># of issues </a:t>
            </a:r>
            <a:r>
              <a:rPr lang="en-TR" sz="1600" dirty="0">
                <a:solidFill>
                  <a:srgbClr val="00DB07"/>
                </a:solidFill>
                <a:latin typeface="CharisSIL"/>
                <a:ea typeface="Times New Roman" panose="02020603050405020304" pitchFamily="18" charset="0"/>
              </a:rPr>
              <a:t>&gt;= 1000</a:t>
            </a:r>
          </a:p>
          <a:p>
            <a:r>
              <a:rPr lang="en-TR" sz="1600" dirty="0">
                <a:effectLst/>
                <a:latin typeface="CharisSIL"/>
                <a:ea typeface="Times New Roman" panose="02020603050405020304" pitchFamily="18" charset="0"/>
              </a:rPr>
              <a:t># of </a:t>
            </a:r>
            <a:r>
              <a:rPr lang="en-TR" sz="1600" dirty="0">
                <a:latin typeface="CharisSIL"/>
                <a:ea typeface="Times New Roman" panose="02020603050405020304" pitchFamily="18" charset="0"/>
              </a:rPr>
              <a:t>pull requests </a:t>
            </a:r>
            <a:r>
              <a:rPr lang="en-TR" sz="1600" dirty="0">
                <a:solidFill>
                  <a:srgbClr val="00DB07"/>
                </a:solidFill>
                <a:latin typeface="CharisSIL"/>
                <a:ea typeface="Times New Roman" panose="02020603050405020304" pitchFamily="18" charset="0"/>
              </a:rPr>
              <a:t>&gt;= 1000</a:t>
            </a:r>
          </a:p>
          <a:p>
            <a:r>
              <a:rPr lang="en-TR" sz="1600" dirty="0">
                <a:effectLst/>
                <a:latin typeface="CharisSIL"/>
                <a:ea typeface="Times New Roman" panose="02020603050405020304" pitchFamily="18" charset="0"/>
              </a:rPr>
              <a:t># of commits </a:t>
            </a:r>
            <a:r>
              <a:rPr lang="en-TR" sz="1600" dirty="0">
                <a:solidFill>
                  <a:srgbClr val="00DB07"/>
                </a:solidFill>
                <a:effectLst/>
                <a:latin typeface="CharisSIL"/>
                <a:ea typeface="Times New Roman" panose="02020603050405020304" pitchFamily="18" charset="0"/>
              </a:rPr>
              <a:t>&gt;= 1000</a:t>
            </a:r>
          </a:p>
          <a:p>
            <a:r>
              <a:rPr lang="en-TR" sz="1600" dirty="0">
                <a:latin typeface="CharisSIL"/>
                <a:ea typeface="Times New Roman" panose="02020603050405020304" pitchFamily="18" charset="0"/>
              </a:rPr>
              <a:t># of releases </a:t>
            </a:r>
            <a:r>
              <a:rPr lang="en-TR" sz="1600" dirty="0">
                <a:solidFill>
                  <a:srgbClr val="00DB07"/>
                </a:solidFill>
                <a:latin typeface="CharisSIL"/>
                <a:ea typeface="Times New Roman" panose="02020603050405020304" pitchFamily="18" charset="0"/>
              </a:rPr>
              <a:t>&gt;= 50</a:t>
            </a:r>
            <a:endParaRPr lang="en-TR" sz="1400" dirty="0">
              <a:solidFill>
                <a:srgbClr val="00DB07"/>
              </a:solidFill>
              <a:effectLst/>
              <a:latin typeface="Times New Roman" panose="02020603050405020304" pitchFamily="18" charset="0"/>
              <a:ea typeface="Times New Roman" panose="02020603050405020304" pitchFamily="18" charset="0"/>
            </a:endParaRPr>
          </a:p>
        </p:txBody>
      </p:sp>
      <p:sp>
        <p:nvSpPr>
          <p:cNvPr id="24" name="Left Brace 23">
            <a:extLst>
              <a:ext uri="{FF2B5EF4-FFF2-40B4-BE49-F238E27FC236}">
                <a16:creationId xmlns:a16="http://schemas.microsoft.com/office/drawing/2014/main" id="{8FEB9586-F3E7-4A24-23D2-D34A6B36D416}"/>
              </a:ext>
            </a:extLst>
          </p:cNvPr>
          <p:cNvSpPr/>
          <p:nvPr/>
        </p:nvSpPr>
        <p:spPr>
          <a:xfrm rot="16200000">
            <a:off x="5222511" y="1976976"/>
            <a:ext cx="311297" cy="2482692"/>
          </a:xfrm>
          <a:prstGeom prst="leftBrace">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TR"/>
          </a:p>
        </p:txBody>
      </p:sp>
      <p:sp>
        <p:nvSpPr>
          <p:cNvPr id="36" name="TextBox 35">
            <a:extLst>
              <a:ext uri="{FF2B5EF4-FFF2-40B4-BE49-F238E27FC236}">
                <a16:creationId xmlns:a16="http://schemas.microsoft.com/office/drawing/2014/main" id="{342A073F-9C9F-791D-A2E4-940E702ED69E}"/>
              </a:ext>
            </a:extLst>
          </p:cNvPr>
          <p:cNvSpPr txBox="1"/>
          <p:nvPr/>
        </p:nvSpPr>
        <p:spPr>
          <a:xfrm>
            <a:off x="5608925" y="3416750"/>
            <a:ext cx="1556038" cy="338554"/>
          </a:xfrm>
          <a:prstGeom prst="rect">
            <a:avLst/>
          </a:prstGeom>
          <a:noFill/>
        </p:spPr>
        <p:txBody>
          <a:bodyPr wrap="square" rtlCol="0">
            <a:spAutoFit/>
          </a:bodyPr>
          <a:lstStyle/>
          <a:p>
            <a:r>
              <a:rPr lang="en-TR" sz="1600" dirty="0">
                <a:effectLst/>
                <a:latin typeface="CharisSIL"/>
                <a:ea typeface="Times New Roman" panose="02020603050405020304" pitchFamily="18" charset="0"/>
              </a:rPr>
              <a:t>repositories</a:t>
            </a:r>
            <a:endParaRPr lang="en-TR" sz="1600" dirty="0">
              <a:effectLst/>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58929BB3-22D7-620D-E147-48F269C74141}"/>
              </a:ext>
            </a:extLst>
          </p:cNvPr>
          <p:cNvSpPr/>
          <p:nvPr/>
        </p:nvSpPr>
        <p:spPr>
          <a:xfrm>
            <a:off x="4136569" y="3422507"/>
            <a:ext cx="1470038" cy="3428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TR" sz="2000" b="0" i="0" u="none" strike="noStrike" kern="1200" cap="none" spc="0" normalizeH="0" baseline="0" noProof="0" dirty="0">
                <a:ln>
                  <a:noFill/>
                </a:ln>
                <a:solidFill>
                  <a:srgbClr val="156082"/>
                </a:solidFill>
                <a:effectLst/>
                <a:uLnTx/>
                <a:uFillTx/>
                <a:latin typeface="CharisSIL"/>
                <a:ea typeface="Times New Roman" panose="02020603050405020304" pitchFamily="18" charset="0"/>
                <a:cs typeface="+mn-cs"/>
              </a:rPr>
              <a:t>32</a:t>
            </a:r>
            <a:endParaRPr lang="en-TR" sz="1400" dirty="0">
              <a:ln w="0"/>
              <a:solidFill>
                <a:srgbClr val="156082"/>
              </a:solidFill>
              <a:effectLst>
                <a:outerShdw blurRad="38100" dist="25400" dir="5400000" algn="ctr" rotWithShape="0">
                  <a:srgbClr val="6E747A">
                    <a:alpha val="43000"/>
                  </a:srgbClr>
                </a:outerShdw>
              </a:effectLst>
            </a:endParaRPr>
          </a:p>
        </p:txBody>
      </p:sp>
      <p:sp>
        <p:nvSpPr>
          <p:cNvPr id="39" name="Rectangle 38">
            <a:extLst>
              <a:ext uri="{FF2B5EF4-FFF2-40B4-BE49-F238E27FC236}">
                <a16:creationId xmlns:a16="http://schemas.microsoft.com/office/drawing/2014/main" id="{FC94FABE-8655-5BC9-F43D-4F400052199C}"/>
              </a:ext>
            </a:extLst>
          </p:cNvPr>
          <p:cNvSpPr/>
          <p:nvPr/>
        </p:nvSpPr>
        <p:spPr>
          <a:xfrm>
            <a:off x="4149268" y="3878130"/>
            <a:ext cx="1468800" cy="34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TR" sz="2000" b="0" i="0" u="none" strike="noStrike" kern="1200" cap="none" spc="0" normalizeH="0" baseline="0" noProof="0" dirty="0">
                <a:ln>
                  <a:noFill/>
                </a:ln>
                <a:solidFill>
                  <a:srgbClr val="156082"/>
                </a:solidFill>
                <a:effectLst/>
                <a:uLnTx/>
                <a:uFillTx/>
                <a:latin typeface="CharisSIL"/>
                <a:ea typeface="Times New Roman" panose="02020603050405020304" pitchFamily="18" charset="0"/>
                <a:cs typeface="+mn-cs"/>
              </a:rPr>
              <a:t>269188</a:t>
            </a:r>
            <a:endParaRPr lang="en-TR" sz="1400" dirty="0">
              <a:ln w="0"/>
              <a:solidFill>
                <a:srgbClr val="156082"/>
              </a:solidFill>
              <a:effectLst>
                <a:outerShdw blurRad="38100" dist="25400" dir="5400000" algn="ctr" rotWithShape="0">
                  <a:srgbClr val="6E747A">
                    <a:alpha val="43000"/>
                  </a:srgbClr>
                </a:outerShdw>
              </a:effectLst>
            </a:endParaRPr>
          </a:p>
        </p:txBody>
      </p:sp>
      <p:sp>
        <p:nvSpPr>
          <p:cNvPr id="42" name="TextBox 41">
            <a:extLst>
              <a:ext uri="{FF2B5EF4-FFF2-40B4-BE49-F238E27FC236}">
                <a16:creationId xmlns:a16="http://schemas.microsoft.com/office/drawing/2014/main" id="{A6CA7897-97D4-0492-C96A-F3EF6A81293F}"/>
              </a:ext>
            </a:extLst>
          </p:cNvPr>
          <p:cNvSpPr txBox="1"/>
          <p:nvPr/>
        </p:nvSpPr>
        <p:spPr>
          <a:xfrm>
            <a:off x="5622781" y="3873887"/>
            <a:ext cx="1556038" cy="338554"/>
          </a:xfrm>
          <a:prstGeom prst="rect">
            <a:avLst/>
          </a:prstGeom>
          <a:noFill/>
        </p:spPr>
        <p:txBody>
          <a:bodyPr wrap="square" rtlCol="0">
            <a:spAutoFit/>
          </a:bodyPr>
          <a:lstStyle/>
          <a:p>
            <a:r>
              <a:rPr lang="en-TR" sz="1600" dirty="0">
                <a:effectLst/>
                <a:latin typeface="CharisSIL"/>
                <a:ea typeface="Times New Roman" panose="02020603050405020304" pitchFamily="18" charset="0"/>
              </a:rPr>
              <a:t>issues</a:t>
            </a:r>
            <a:endParaRPr lang="en-TR" sz="1600" dirty="0">
              <a:effectLst/>
              <a:latin typeface="Times New Roman" panose="02020603050405020304" pitchFamily="18" charset="0"/>
              <a:ea typeface="Times New Roman" panose="02020603050405020304" pitchFamily="18" charset="0"/>
            </a:endParaRPr>
          </a:p>
        </p:txBody>
      </p:sp>
      <p:sp>
        <p:nvSpPr>
          <p:cNvPr id="45" name="Rectangle 44">
            <a:extLst>
              <a:ext uri="{FF2B5EF4-FFF2-40B4-BE49-F238E27FC236}">
                <a16:creationId xmlns:a16="http://schemas.microsoft.com/office/drawing/2014/main" id="{9F2E4049-11DB-7679-CEDB-41D698A89AE1}"/>
              </a:ext>
            </a:extLst>
          </p:cNvPr>
          <p:cNvSpPr/>
          <p:nvPr/>
        </p:nvSpPr>
        <p:spPr>
          <a:xfrm>
            <a:off x="4136569" y="4334481"/>
            <a:ext cx="1468800" cy="34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TR" sz="2000" b="0" i="0" u="none" strike="noStrike" kern="1200" cap="none" spc="0" normalizeH="0" baseline="0" noProof="0" dirty="0">
                <a:ln>
                  <a:noFill/>
                </a:ln>
                <a:solidFill>
                  <a:srgbClr val="156082"/>
                </a:solidFill>
                <a:effectLst/>
                <a:uLnTx/>
                <a:uFillTx/>
                <a:latin typeface="CharisSIL"/>
                <a:ea typeface="Times New Roman" panose="02020603050405020304" pitchFamily="18" charset="0"/>
                <a:cs typeface="+mn-cs"/>
              </a:rPr>
              <a:t>258711</a:t>
            </a:r>
            <a:endParaRPr lang="en-TR" sz="1400" dirty="0">
              <a:ln w="0"/>
              <a:solidFill>
                <a:srgbClr val="156082"/>
              </a:solidFill>
              <a:effectLst>
                <a:outerShdw blurRad="38100" dist="25400" dir="5400000" algn="ctr" rotWithShape="0">
                  <a:srgbClr val="6E747A">
                    <a:alpha val="43000"/>
                  </a:srgbClr>
                </a:outerShdw>
              </a:effectLst>
            </a:endParaRPr>
          </a:p>
        </p:txBody>
      </p:sp>
      <p:sp>
        <p:nvSpPr>
          <p:cNvPr id="46" name="TextBox 45">
            <a:extLst>
              <a:ext uri="{FF2B5EF4-FFF2-40B4-BE49-F238E27FC236}">
                <a16:creationId xmlns:a16="http://schemas.microsoft.com/office/drawing/2014/main" id="{3F288A09-44BA-E22D-7B5E-5D84C6059B37}"/>
              </a:ext>
            </a:extLst>
          </p:cNvPr>
          <p:cNvSpPr txBox="1"/>
          <p:nvPr/>
        </p:nvSpPr>
        <p:spPr>
          <a:xfrm>
            <a:off x="5610082" y="4330238"/>
            <a:ext cx="1556038" cy="338554"/>
          </a:xfrm>
          <a:prstGeom prst="rect">
            <a:avLst/>
          </a:prstGeom>
          <a:noFill/>
        </p:spPr>
        <p:txBody>
          <a:bodyPr wrap="square" rtlCol="0">
            <a:spAutoFit/>
          </a:bodyPr>
          <a:lstStyle/>
          <a:p>
            <a:r>
              <a:rPr lang="en-TR" sz="1600" dirty="0">
                <a:effectLst/>
                <a:latin typeface="CharisSIL"/>
                <a:ea typeface="Times New Roman" panose="02020603050405020304" pitchFamily="18" charset="0"/>
              </a:rPr>
              <a:t>pull requests</a:t>
            </a:r>
            <a:endParaRPr lang="en-TR" sz="1600" dirty="0">
              <a:effectLst/>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AC444538-20A2-DA8A-B531-F2B5C3E96516}"/>
              </a:ext>
            </a:extLst>
          </p:cNvPr>
          <p:cNvSpPr/>
          <p:nvPr/>
        </p:nvSpPr>
        <p:spPr>
          <a:xfrm>
            <a:off x="4136569" y="4791884"/>
            <a:ext cx="1468800" cy="34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R" sz="2000" dirty="0">
                <a:solidFill>
                  <a:srgbClr val="156082"/>
                </a:solidFill>
                <a:latin typeface="CharisSIL"/>
              </a:rPr>
              <a:t>4584</a:t>
            </a:r>
            <a:endParaRPr lang="en-TR" sz="1400" dirty="0">
              <a:ln w="0"/>
              <a:solidFill>
                <a:srgbClr val="156082"/>
              </a:solidFill>
              <a:effectLst>
                <a:outerShdw blurRad="38100" dist="25400" dir="5400000" algn="ctr" rotWithShape="0">
                  <a:srgbClr val="6E747A">
                    <a:alpha val="43000"/>
                  </a:srgbClr>
                </a:outerShdw>
              </a:effectLst>
            </a:endParaRPr>
          </a:p>
        </p:txBody>
      </p:sp>
      <p:sp>
        <p:nvSpPr>
          <p:cNvPr id="60" name="TextBox 59">
            <a:extLst>
              <a:ext uri="{FF2B5EF4-FFF2-40B4-BE49-F238E27FC236}">
                <a16:creationId xmlns:a16="http://schemas.microsoft.com/office/drawing/2014/main" id="{AC88F3D0-4658-1CB7-3DC8-6B242DAFE29C}"/>
              </a:ext>
            </a:extLst>
          </p:cNvPr>
          <p:cNvSpPr txBox="1"/>
          <p:nvPr/>
        </p:nvSpPr>
        <p:spPr>
          <a:xfrm>
            <a:off x="5610082" y="4787641"/>
            <a:ext cx="1556038" cy="338554"/>
          </a:xfrm>
          <a:prstGeom prst="rect">
            <a:avLst/>
          </a:prstGeom>
          <a:noFill/>
        </p:spPr>
        <p:txBody>
          <a:bodyPr wrap="square" rtlCol="0">
            <a:spAutoFit/>
          </a:bodyPr>
          <a:lstStyle/>
          <a:p>
            <a:r>
              <a:rPr lang="en-TR" sz="1600" dirty="0">
                <a:latin typeface="CharisSIL"/>
                <a:ea typeface="Times New Roman" panose="02020603050405020304" pitchFamily="18" charset="0"/>
              </a:rPr>
              <a:t>releases</a:t>
            </a:r>
            <a:endParaRPr lang="en-TR" sz="1600" dirty="0">
              <a:effectLst/>
              <a:latin typeface="Times New Roman" panose="02020603050405020304" pitchFamily="18" charset="0"/>
              <a:ea typeface="Times New Roman" panose="02020603050405020304" pitchFamily="18" charset="0"/>
            </a:endParaRPr>
          </a:p>
        </p:txBody>
      </p:sp>
      <p:sp>
        <p:nvSpPr>
          <p:cNvPr id="61" name="Rectangle 60">
            <a:extLst>
              <a:ext uri="{FF2B5EF4-FFF2-40B4-BE49-F238E27FC236}">
                <a16:creationId xmlns:a16="http://schemas.microsoft.com/office/drawing/2014/main" id="{FEEF4753-FF44-1CE9-49BA-42FF8A4F6A9D}"/>
              </a:ext>
            </a:extLst>
          </p:cNvPr>
          <p:cNvSpPr/>
          <p:nvPr/>
        </p:nvSpPr>
        <p:spPr>
          <a:xfrm>
            <a:off x="4136569" y="5236303"/>
            <a:ext cx="1468800" cy="34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TR" sz="2000" b="0" i="0" u="none" strike="noStrike" kern="1200" cap="none" spc="0" normalizeH="0" baseline="0" noProof="0" dirty="0">
                <a:ln>
                  <a:noFill/>
                </a:ln>
                <a:solidFill>
                  <a:srgbClr val="156082"/>
                </a:solidFill>
                <a:effectLst/>
                <a:uLnTx/>
                <a:uFillTx/>
                <a:latin typeface="CharisSIL"/>
                <a:ea typeface="Times New Roman" panose="02020603050405020304" pitchFamily="18" charset="0"/>
                <a:cs typeface="+mn-cs"/>
              </a:rPr>
              <a:t>608033</a:t>
            </a:r>
            <a:endParaRPr lang="en-TR" sz="1400" dirty="0">
              <a:ln w="0"/>
              <a:solidFill>
                <a:srgbClr val="156082"/>
              </a:solidFill>
              <a:effectLst>
                <a:outerShdw blurRad="38100" dist="25400" dir="5400000" algn="ctr" rotWithShape="0">
                  <a:srgbClr val="6E747A">
                    <a:alpha val="43000"/>
                  </a:srgbClr>
                </a:outerShdw>
              </a:effectLst>
            </a:endParaRPr>
          </a:p>
        </p:txBody>
      </p:sp>
      <p:sp>
        <p:nvSpPr>
          <p:cNvPr id="62" name="TextBox 61">
            <a:extLst>
              <a:ext uri="{FF2B5EF4-FFF2-40B4-BE49-F238E27FC236}">
                <a16:creationId xmlns:a16="http://schemas.microsoft.com/office/drawing/2014/main" id="{A8A76275-4939-8DA8-3957-F14E847176A0}"/>
              </a:ext>
            </a:extLst>
          </p:cNvPr>
          <p:cNvSpPr txBox="1"/>
          <p:nvPr/>
        </p:nvSpPr>
        <p:spPr>
          <a:xfrm>
            <a:off x="5610082" y="5244760"/>
            <a:ext cx="1556038" cy="338554"/>
          </a:xfrm>
          <a:prstGeom prst="rect">
            <a:avLst/>
          </a:prstGeom>
          <a:noFill/>
        </p:spPr>
        <p:txBody>
          <a:bodyPr wrap="square" rtlCol="0">
            <a:spAutoFit/>
          </a:bodyPr>
          <a:lstStyle/>
          <a:p>
            <a:r>
              <a:rPr lang="en-TR" sz="1600" dirty="0">
                <a:effectLst/>
                <a:latin typeface="CharisSIL"/>
                <a:ea typeface="Times New Roman" panose="02020603050405020304" pitchFamily="18" charset="0"/>
              </a:rPr>
              <a:t>commits</a:t>
            </a:r>
            <a:endParaRPr lang="en-TR" sz="1600" dirty="0">
              <a:effectLst/>
              <a:latin typeface="Times New Roman" panose="02020603050405020304" pitchFamily="18" charset="0"/>
              <a:ea typeface="Times New Roman" panose="02020603050405020304" pitchFamily="18" charset="0"/>
            </a:endParaRPr>
          </a:p>
        </p:txBody>
      </p:sp>
      <p:sp>
        <p:nvSpPr>
          <p:cNvPr id="1028" name="Rectangle 1027">
            <a:extLst>
              <a:ext uri="{FF2B5EF4-FFF2-40B4-BE49-F238E27FC236}">
                <a16:creationId xmlns:a16="http://schemas.microsoft.com/office/drawing/2014/main" id="{A912E4A9-3A4D-B612-AD01-8E179E227765}"/>
              </a:ext>
            </a:extLst>
          </p:cNvPr>
          <p:cNvSpPr/>
          <p:nvPr/>
        </p:nvSpPr>
        <p:spPr>
          <a:xfrm>
            <a:off x="6827280" y="550843"/>
            <a:ext cx="2880000" cy="577245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cxnSp>
        <p:nvCxnSpPr>
          <p:cNvPr id="1029" name="Straight Connector 1028">
            <a:extLst>
              <a:ext uri="{FF2B5EF4-FFF2-40B4-BE49-F238E27FC236}">
                <a16:creationId xmlns:a16="http://schemas.microsoft.com/office/drawing/2014/main" id="{69FCB5CB-96AF-D0E0-F457-43A7D9A49442}"/>
              </a:ext>
            </a:extLst>
          </p:cNvPr>
          <p:cNvCxnSpPr>
            <a:cxnSpLocks/>
          </p:cNvCxnSpPr>
          <p:nvPr/>
        </p:nvCxnSpPr>
        <p:spPr>
          <a:xfrm>
            <a:off x="6827280" y="5699855"/>
            <a:ext cx="2880000" cy="0"/>
          </a:xfrm>
          <a:prstGeom prst="line">
            <a:avLst/>
          </a:prstGeom>
          <a:ln w="28575"/>
        </p:spPr>
        <p:style>
          <a:lnRef idx="2">
            <a:schemeClr val="dk1"/>
          </a:lnRef>
          <a:fillRef idx="0">
            <a:schemeClr val="dk1"/>
          </a:fillRef>
          <a:effectRef idx="1">
            <a:schemeClr val="dk1"/>
          </a:effectRef>
          <a:fontRef idx="minor">
            <a:schemeClr val="tx1"/>
          </a:fontRef>
        </p:style>
      </p:cxnSp>
      <p:sp>
        <p:nvSpPr>
          <p:cNvPr id="1030" name="Oval 1029">
            <a:extLst>
              <a:ext uri="{FF2B5EF4-FFF2-40B4-BE49-F238E27FC236}">
                <a16:creationId xmlns:a16="http://schemas.microsoft.com/office/drawing/2014/main" id="{EA331733-79E4-2958-1816-DE5C2DFD6208}"/>
              </a:ext>
            </a:extLst>
          </p:cNvPr>
          <p:cNvSpPr/>
          <p:nvPr/>
        </p:nvSpPr>
        <p:spPr>
          <a:xfrm>
            <a:off x="7283902" y="5850493"/>
            <a:ext cx="363557" cy="3635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R" dirty="0"/>
              <a:t>3</a:t>
            </a:r>
          </a:p>
        </p:txBody>
      </p:sp>
      <p:sp>
        <p:nvSpPr>
          <p:cNvPr id="1031" name="TextBox 1030">
            <a:extLst>
              <a:ext uri="{FF2B5EF4-FFF2-40B4-BE49-F238E27FC236}">
                <a16:creationId xmlns:a16="http://schemas.microsoft.com/office/drawing/2014/main" id="{172FD380-8D59-5911-1121-627F8B286E79}"/>
              </a:ext>
            </a:extLst>
          </p:cNvPr>
          <p:cNvSpPr txBox="1"/>
          <p:nvPr/>
        </p:nvSpPr>
        <p:spPr>
          <a:xfrm>
            <a:off x="7810575" y="5844419"/>
            <a:ext cx="1592052" cy="369332"/>
          </a:xfrm>
          <a:prstGeom prst="rect">
            <a:avLst/>
          </a:prstGeom>
          <a:noFill/>
        </p:spPr>
        <p:txBody>
          <a:bodyPr wrap="square" rtlCol="0">
            <a:spAutoFit/>
          </a:bodyPr>
          <a:lstStyle/>
          <a:p>
            <a:r>
              <a:rPr lang="en-TR" dirty="0">
                <a:effectLst/>
                <a:latin typeface="CharisSIL"/>
                <a:ea typeface="Times New Roman" panose="02020603050405020304" pitchFamily="18" charset="0"/>
              </a:rPr>
              <a:t>Label Mapping</a:t>
            </a:r>
            <a:endParaRPr lang="en-TR" dirty="0">
              <a:effectLst/>
              <a:latin typeface="Times New Roman" panose="02020603050405020304" pitchFamily="18" charset="0"/>
              <a:ea typeface="Times New Roman" panose="02020603050405020304" pitchFamily="18" charset="0"/>
            </a:endParaRPr>
          </a:p>
        </p:txBody>
      </p:sp>
      <p:cxnSp>
        <p:nvCxnSpPr>
          <p:cNvPr id="1032" name="Straight Connector 1031">
            <a:extLst>
              <a:ext uri="{FF2B5EF4-FFF2-40B4-BE49-F238E27FC236}">
                <a16:creationId xmlns:a16="http://schemas.microsoft.com/office/drawing/2014/main" id="{A64713BF-D261-AEDB-F885-ECDC70076DA2}"/>
              </a:ext>
            </a:extLst>
          </p:cNvPr>
          <p:cNvCxnSpPr>
            <a:cxnSpLocks/>
          </p:cNvCxnSpPr>
          <p:nvPr/>
        </p:nvCxnSpPr>
        <p:spPr>
          <a:xfrm>
            <a:off x="6827280" y="1627529"/>
            <a:ext cx="2880000" cy="0"/>
          </a:xfrm>
          <a:prstGeom prst="line">
            <a:avLst/>
          </a:prstGeom>
          <a:ln w="285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378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3C88C5-F4A4-82F4-0FE0-B9E121F6C14D}"/>
              </a:ext>
            </a:extLst>
          </p:cNvPr>
          <p:cNvPicPr>
            <a:picLocks noChangeAspect="1"/>
          </p:cNvPicPr>
          <p:nvPr/>
        </p:nvPicPr>
        <p:blipFill>
          <a:blip r:embed="rId3"/>
          <a:stretch>
            <a:fillRect/>
          </a:stretch>
        </p:blipFill>
        <p:spPr>
          <a:xfrm>
            <a:off x="6567722" y="2214580"/>
            <a:ext cx="4461078" cy="3661067"/>
          </a:xfrm>
          <a:prstGeom prst="rect">
            <a:avLst/>
          </a:prstGeom>
        </p:spPr>
      </p:pic>
      <p:pic>
        <p:nvPicPr>
          <p:cNvPr id="12" name="Picture 11">
            <a:extLst>
              <a:ext uri="{FF2B5EF4-FFF2-40B4-BE49-F238E27FC236}">
                <a16:creationId xmlns:a16="http://schemas.microsoft.com/office/drawing/2014/main" id="{17207994-9E98-30F6-79AC-47B9B031D365}"/>
              </a:ext>
            </a:extLst>
          </p:cNvPr>
          <p:cNvPicPr>
            <a:picLocks noChangeAspect="1"/>
          </p:cNvPicPr>
          <p:nvPr/>
        </p:nvPicPr>
        <p:blipFill>
          <a:blip r:embed="rId4"/>
          <a:stretch>
            <a:fillRect/>
          </a:stretch>
        </p:blipFill>
        <p:spPr>
          <a:xfrm>
            <a:off x="984832" y="1740506"/>
            <a:ext cx="5223776" cy="4565059"/>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19</a:t>
            </a:fld>
            <a:endParaRPr lang="en-TR"/>
          </a:p>
        </p:txBody>
      </p:sp>
      <p:sp>
        <p:nvSpPr>
          <p:cNvPr id="4" name="TextBox 3">
            <a:extLst>
              <a:ext uri="{FF2B5EF4-FFF2-40B4-BE49-F238E27FC236}">
                <a16:creationId xmlns:a16="http://schemas.microsoft.com/office/drawing/2014/main" id="{F4DBDC44-F13B-9193-B2B9-74CF9B354A0E}"/>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2 OK  </a:t>
            </a:r>
          </a:p>
        </p:txBody>
      </p:sp>
      <p:sp>
        <p:nvSpPr>
          <p:cNvPr id="7" name="Title 1">
            <a:extLst>
              <a:ext uri="{FF2B5EF4-FFF2-40B4-BE49-F238E27FC236}">
                <a16:creationId xmlns:a16="http://schemas.microsoft.com/office/drawing/2014/main" id="{5651F9E1-5C72-862F-52EB-F2E8D986587B}"/>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rgbClr val="C00000"/>
                </a:solidFill>
              </a:rPr>
              <a:t>nlbse’22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question</a:t>
            </a:r>
            <a:endParaRPr lang="en-TR" sz="2400" dirty="0">
              <a:solidFill>
                <a:srgbClr val="C00000"/>
              </a:solidFill>
            </a:endParaRPr>
          </a:p>
        </p:txBody>
      </p:sp>
    </p:spTree>
    <p:extLst>
      <p:ext uri="{BB962C8B-B14F-4D97-AF65-F5344CB8AC3E}">
        <p14:creationId xmlns:p14="http://schemas.microsoft.com/office/powerpoint/2010/main" val="1972932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A445954-3916-BCD3-3E9A-C0E1C8030EEB}"/>
              </a:ext>
            </a:extLst>
          </p:cNvPr>
          <p:cNvPicPr>
            <a:picLocks noChangeAspect="1"/>
          </p:cNvPicPr>
          <p:nvPr/>
        </p:nvPicPr>
        <p:blipFill>
          <a:blip r:embed="rId3"/>
          <a:stretch>
            <a:fillRect/>
          </a:stretch>
        </p:blipFill>
        <p:spPr>
          <a:xfrm>
            <a:off x="6569993" y="2155980"/>
            <a:ext cx="4636799" cy="3768275"/>
          </a:xfrm>
          <a:prstGeom prst="rect">
            <a:avLst/>
          </a:prstGeom>
        </p:spPr>
      </p:pic>
      <p:pic>
        <p:nvPicPr>
          <p:cNvPr id="12" name="Picture 11">
            <a:extLst>
              <a:ext uri="{FF2B5EF4-FFF2-40B4-BE49-F238E27FC236}">
                <a16:creationId xmlns:a16="http://schemas.microsoft.com/office/drawing/2014/main" id="{94F03BE7-A529-6114-ED37-FE01C6CF3FDD}"/>
              </a:ext>
            </a:extLst>
          </p:cNvPr>
          <p:cNvPicPr>
            <a:picLocks noChangeAspect="1"/>
          </p:cNvPicPr>
          <p:nvPr/>
        </p:nvPicPr>
        <p:blipFill>
          <a:blip r:embed="rId4"/>
          <a:stretch>
            <a:fillRect/>
          </a:stretch>
        </p:blipFill>
        <p:spPr>
          <a:xfrm>
            <a:off x="984831" y="1740507"/>
            <a:ext cx="5194347" cy="4552692"/>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20</a:t>
            </a:fld>
            <a:endParaRPr lang="en-TR"/>
          </a:p>
        </p:txBody>
      </p:sp>
      <p:sp>
        <p:nvSpPr>
          <p:cNvPr id="8" name="TextBox 7">
            <a:extLst>
              <a:ext uri="{FF2B5EF4-FFF2-40B4-BE49-F238E27FC236}">
                <a16:creationId xmlns:a16="http://schemas.microsoft.com/office/drawing/2014/main" id="{69DE738C-2E01-B5C3-0595-81289053EB62}"/>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3 OK  </a:t>
            </a:r>
          </a:p>
        </p:txBody>
      </p:sp>
      <p:sp>
        <p:nvSpPr>
          <p:cNvPr id="9" name="Title 1">
            <a:extLst>
              <a:ext uri="{FF2B5EF4-FFF2-40B4-BE49-F238E27FC236}">
                <a16:creationId xmlns:a16="http://schemas.microsoft.com/office/drawing/2014/main" id="{A83F40D6-56DE-DD37-FC9D-E0C2B88C5BD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rgbClr val="C00000"/>
                </a:solidFill>
              </a:rPr>
              <a:t>nlbse’22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out-of-scope</a:t>
            </a:r>
            <a:endParaRPr lang="en-TR" sz="2400" dirty="0">
              <a:solidFill>
                <a:srgbClr val="C00000"/>
              </a:solidFill>
            </a:endParaRPr>
          </a:p>
        </p:txBody>
      </p:sp>
    </p:spTree>
    <p:extLst>
      <p:ext uri="{BB962C8B-B14F-4D97-AF65-F5344CB8AC3E}">
        <p14:creationId xmlns:p14="http://schemas.microsoft.com/office/powerpoint/2010/main" val="310384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574528-0D95-D62E-88FC-89416B57DAB0}"/>
              </a:ext>
            </a:extLst>
          </p:cNvPr>
          <p:cNvPicPr>
            <a:picLocks noChangeAspect="1"/>
          </p:cNvPicPr>
          <p:nvPr/>
        </p:nvPicPr>
        <p:blipFill>
          <a:blip r:embed="rId3"/>
          <a:stretch>
            <a:fillRect/>
          </a:stretch>
        </p:blipFill>
        <p:spPr>
          <a:xfrm>
            <a:off x="6412856" y="2170522"/>
            <a:ext cx="4535209" cy="3753758"/>
          </a:xfrm>
          <a:prstGeom prst="rect">
            <a:avLst/>
          </a:prstGeom>
        </p:spPr>
      </p:pic>
      <p:pic>
        <p:nvPicPr>
          <p:cNvPr id="11" name="Picture 10">
            <a:extLst>
              <a:ext uri="{FF2B5EF4-FFF2-40B4-BE49-F238E27FC236}">
                <a16:creationId xmlns:a16="http://schemas.microsoft.com/office/drawing/2014/main" id="{6996B8C8-4F62-B9B6-1A69-F1BC05568CDF}"/>
              </a:ext>
            </a:extLst>
          </p:cNvPr>
          <p:cNvPicPr>
            <a:picLocks noChangeAspect="1"/>
          </p:cNvPicPr>
          <p:nvPr/>
        </p:nvPicPr>
        <p:blipFill>
          <a:blip r:embed="rId4"/>
          <a:stretch>
            <a:fillRect/>
          </a:stretch>
        </p:blipFill>
        <p:spPr>
          <a:xfrm>
            <a:off x="984831" y="1740506"/>
            <a:ext cx="5140723" cy="4615844"/>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21</a:t>
            </a:fld>
            <a:endParaRPr lang="en-TR"/>
          </a:p>
        </p:txBody>
      </p:sp>
      <p:sp>
        <p:nvSpPr>
          <p:cNvPr id="2" name="TextBox 1">
            <a:extLst>
              <a:ext uri="{FF2B5EF4-FFF2-40B4-BE49-F238E27FC236}">
                <a16:creationId xmlns:a16="http://schemas.microsoft.com/office/drawing/2014/main" id="{95FE8C5A-F7EA-3FED-F028-160F3695754F}"/>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4 OK  </a:t>
            </a:r>
          </a:p>
        </p:txBody>
      </p:sp>
      <p:sp>
        <p:nvSpPr>
          <p:cNvPr id="10" name="Title 1">
            <a:extLst>
              <a:ext uri="{FF2B5EF4-FFF2-40B4-BE49-F238E27FC236}">
                <a16:creationId xmlns:a16="http://schemas.microsoft.com/office/drawing/2014/main" id="{3B923A12-ACC9-4101-6D94-7073E86D5E6B}"/>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question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question</a:t>
            </a:r>
            <a:endParaRPr lang="en-TR" sz="2400" dirty="0">
              <a:solidFill>
                <a:srgbClr val="C00000"/>
              </a:solidFill>
            </a:endParaRPr>
          </a:p>
        </p:txBody>
      </p:sp>
    </p:spTree>
    <p:extLst>
      <p:ext uri="{BB962C8B-B14F-4D97-AF65-F5344CB8AC3E}">
        <p14:creationId xmlns:p14="http://schemas.microsoft.com/office/powerpoint/2010/main" val="1070258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8B86C9-DD2F-F0CF-87F9-229989D6A274}"/>
              </a:ext>
            </a:extLst>
          </p:cNvPr>
          <p:cNvPicPr>
            <a:picLocks noChangeAspect="1"/>
          </p:cNvPicPr>
          <p:nvPr/>
        </p:nvPicPr>
        <p:blipFill>
          <a:blip r:embed="rId3"/>
          <a:stretch>
            <a:fillRect/>
          </a:stretch>
        </p:blipFill>
        <p:spPr>
          <a:xfrm>
            <a:off x="6370076" y="2185757"/>
            <a:ext cx="4620767" cy="3732692"/>
          </a:xfrm>
          <a:prstGeom prst="rect">
            <a:avLst/>
          </a:prstGeom>
        </p:spPr>
      </p:pic>
      <p:pic>
        <p:nvPicPr>
          <p:cNvPr id="6" name="Picture 5">
            <a:extLst>
              <a:ext uri="{FF2B5EF4-FFF2-40B4-BE49-F238E27FC236}">
                <a16:creationId xmlns:a16="http://schemas.microsoft.com/office/drawing/2014/main" id="{2DA55297-8D31-B44A-7D63-489D68C68AF4}"/>
              </a:ext>
            </a:extLst>
          </p:cNvPr>
          <p:cNvPicPr>
            <a:picLocks noChangeAspect="1"/>
          </p:cNvPicPr>
          <p:nvPr/>
        </p:nvPicPr>
        <p:blipFill>
          <a:blip r:embed="rId4"/>
          <a:stretch>
            <a:fillRect/>
          </a:stretch>
        </p:blipFill>
        <p:spPr>
          <a:xfrm>
            <a:off x="982395" y="1761778"/>
            <a:ext cx="5223774" cy="4580377"/>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22</a:t>
            </a:fld>
            <a:endParaRPr lang="en-TR"/>
          </a:p>
        </p:txBody>
      </p:sp>
      <p:sp>
        <p:nvSpPr>
          <p:cNvPr id="2" name="TextBox 1">
            <a:extLst>
              <a:ext uri="{FF2B5EF4-FFF2-40B4-BE49-F238E27FC236}">
                <a16:creationId xmlns:a16="http://schemas.microsoft.com/office/drawing/2014/main" id="{340AAF80-C549-5667-71A6-AD440CD71455}"/>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5 OK  </a:t>
            </a:r>
          </a:p>
        </p:txBody>
      </p:sp>
      <p:sp>
        <p:nvSpPr>
          <p:cNvPr id="4" name="Title 1">
            <a:extLst>
              <a:ext uri="{FF2B5EF4-FFF2-40B4-BE49-F238E27FC236}">
                <a16:creationId xmlns:a16="http://schemas.microsoft.com/office/drawing/2014/main" id="{0B57015F-F045-9CD2-08D2-70FC47AA9E77}"/>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question </a:t>
            </a:r>
            <a:r>
              <a:rPr lang="en-US" sz="2400" dirty="0">
                <a:solidFill>
                  <a:schemeClr val="tx2">
                    <a:lumMod val="75000"/>
                    <a:lumOff val="25000"/>
                  </a:schemeClr>
                </a:solidFill>
              </a:rPr>
              <a:t>&amp; Dataset: </a:t>
            </a:r>
            <a:r>
              <a:rPr lang="en-US" sz="2400" dirty="0">
                <a:solidFill>
                  <a:srgbClr val="C00000"/>
                </a:solidFill>
              </a:rPr>
              <a:t>nlbse’22</a:t>
            </a:r>
            <a:endParaRPr lang="en-TR" sz="2400" dirty="0">
              <a:solidFill>
                <a:srgbClr val="C00000"/>
              </a:solidFill>
            </a:endParaRPr>
          </a:p>
        </p:txBody>
      </p:sp>
    </p:spTree>
    <p:extLst>
      <p:ext uri="{BB962C8B-B14F-4D97-AF65-F5344CB8AC3E}">
        <p14:creationId xmlns:p14="http://schemas.microsoft.com/office/powerpoint/2010/main" val="764875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CEADBC1-366E-BCC2-2E67-FF964DCC3160}"/>
              </a:ext>
            </a:extLst>
          </p:cNvPr>
          <p:cNvPicPr>
            <a:picLocks noChangeAspect="1"/>
          </p:cNvPicPr>
          <p:nvPr/>
        </p:nvPicPr>
        <p:blipFill>
          <a:blip r:embed="rId3"/>
          <a:stretch>
            <a:fillRect/>
          </a:stretch>
        </p:blipFill>
        <p:spPr>
          <a:xfrm>
            <a:off x="6375864" y="2166715"/>
            <a:ext cx="4609192" cy="3768610"/>
          </a:xfrm>
          <a:prstGeom prst="rect">
            <a:avLst/>
          </a:prstGeom>
        </p:spPr>
      </p:pic>
      <p:pic>
        <p:nvPicPr>
          <p:cNvPr id="6" name="Picture 5">
            <a:extLst>
              <a:ext uri="{FF2B5EF4-FFF2-40B4-BE49-F238E27FC236}">
                <a16:creationId xmlns:a16="http://schemas.microsoft.com/office/drawing/2014/main" id="{6DFEFB19-B6B9-2472-17F5-E24A21FCA07A}"/>
              </a:ext>
            </a:extLst>
          </p:cNvPr>
          <p:cNvPicPr>
            <a:picLocks noChangeAspect="1"/>
          </p:cNvPicPr>
          <p:nvPr/>
        </p:nvPicPr>
        <p:blipFill>
          <a:blip r:embed="rId4"/>
          <a:stretch>
            <a:fillRect/>
          </a:stretch>
        </p:blipFill>
        <p:spPr>
          <a:xfrm>
            <a:off x="982394" y="1761779"/>
            <a:ext cx="5113605" cy="4510230"/>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23</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6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question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out-of-scope </a:t>
            </a:r>
            <a:endParaRPr lang="en-TR" sz="2400" dirty="0">
              <a:solidFill>
                <a:srgbClr val="C00000"/>
              </a:solidFill>
            </a:endParaRPr>
          </a:p>
        </p:txBody>
      </p:sp>
    </p:spTree>
    <p:extLst>
      <p:ext uri="{BB962C8B-B14F-4D97-AF65-F5344CB8AC3E}">
        <p14:creationId xmlns:p14="http://schemas.microsoft.com/office/powerpoint/2010/main" val="3740045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222AE3-D85A-DF0A-BDC0-B5D5A292DC77}"/>
              </a:ext>
            </a:extLst>
          </p:cNvPr>
          <p:cNvPicPr>
            <a:picLocks noChangeAspect="1"/>
          </p:cNvPicPr>
          <p:nvPr/>
        </p:nvPicPr>
        <p:blipFill>
          <a:blip r:embed="rId3"/>
          <a:stretch>
            <a:fillRect/>
          </a:stretch>
        </p:blipFill>
        <p:spPr>
          <a:xfrm>
            <a:off x="6306004" y="2166715"/>
            <a:ext cx="4609192" cy="3814993"/>
          </a:xfrm>
          <a:prstGeom prst="rect">
            <a:avLst/>
          </a:prstGeom>
        </p:spPr>
      </p:pic>
      <p:pic>
        <p:nvPicPr>
          <p:cNvPr id="5" name="Picture 4">
            <a:extLst>
              <a:ext uri="{FF2B5EF4-FFF2-40B4-BE49-F238E27FC236}">
                <a16:creationId xmlns:a16="http://schemas.microsoft.com/office/drawing/2014/main" id="{3ECEEF41-E194-10E9-72AE-BD58E27677F1}"/>
              </a:ext>
            </a:extLst>
          </p:cNvPr>
          <p:cNvPicPr>
            <a:picLocks noChangeAspect="1"/>
          </p:cNvPicPr>
          <p:nvPr/>
        </p:nvPicPr>
        <p:blipFill>
          <a:blip r:embed="rId4"/>
          <a:stretch>
            <a:fillRect/>
          </a:stretch>
        </p:blipFill>
        <p:spPr>
          <a:xfrm>
            <a:off x="982393" y="1761778"/>
            <a:ext cx="5113605" cy="4564083"/>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24</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7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out-of-scope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out-of-scope </a:t>
            </a:r>
            <a:endParaRPr lang="en-TR" sz="2400" dirty="0">
              <a:solidFill>
                <a:srgbClr val="C00000"/>
              </a:solidFill>
            </a:endParaRPr>
          </a:p>
        </p:txBody>
      </p:sp>
    </p:spTree>
    <p:extLst>
      <p:ext uri="{BB962C8B-B14F-4D97-AF65-F5344CB8AC3E}">
        <p14:creationId xmlns:p14="http://schemas.microsoft.com/office/powerpoint/2010/main" val="812194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CB57EC-1EDB-E104-FC1C-48F1D29AEF95}"/>
              </a:ext>
            </a:extLst>
          </p:cNvPr>
          <p:cNvPicPr>
            <a:picLocks noChangeAspect="1"/>
          </p:cNvPicPr>
          <p:nvPr/>
        </p:nvPicPr>
        <p:blipFill>
          <a:blip r:embed="rId3"/>
          <a:stretch>
            <a:fillRect/>
          </a:stretch>
        </p:blipFill>
        <p:spPr>
          <a:xfrm>
            <a:off x="6306004" y="2133545"/>
            <a:ext cx="4819199" cy="3881331"/>
          </a:xfrm>
          <a:prstGeom prst="rect">
            <a:avLst/>
          </a:prstGeom>
        </p:spPr>
      </p:pic>
      <p:pic>
        <p:nvPicPr>
          <p:cNvPr id="6" name="Picture 5">
            <a:extLst>
              <a:ext uri="{FF2B5EF4-FFF2-40B4-BE49-F238E27FC236}">
                <a16:creationId xmlns:a16="http://schemas.microsoft.com/office/drawing/2014/main" id="{289C7695-5CE9-E486-A5E8-E1706EE873D0}"/>
              </a:ext>
            </a:extLst>
          </p:cNvPr>
          <p:cNvPicPr>
            <a:picLocks noChangeAspect="1"/>
          </p:cNvPicPr>
          <p:nvPr/>
        </p:nvPicPr>
        <p:blipFill>
          <a:blip r:embed="rId4"/>
          <a:stretch>
            <a:fillRect/>
          </a:stretch>
        </p:blipFill>
        <p:spPr>
          <a:xfrm>
            <a:off x="982393" y="1761778"/>
            <a:ext cx="5113604" cy="4538702"/>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25</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8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out-of-scope </a:t>
            </a:r>
            <a:r>
              <a:rPr lang="en-US" sz="2400" dirty="0">
                <a:solidFill>
                  <a:schemeClr val="tx2">
                    <a:lumMod val="75000"/>
                    <a:lumOff val="25000"/>
                  </a:schemeClr>
                </a:solidFill>
              </a:rPr>
              <a:t>&amp; Dataset: </a:t>
            </a:r>
            <a:r>
              <a:rPr lang="en-US" sz="2400" dirty="0">
                <a:solidFill>
                  <a:srgbClr val="C00000"/>
                </a:solidFill>
              </a:rPr>
              <a:t>nlbse’22</a:t>
            </a:r>
            <a:endParaRPr lang="en-TR" sz="2400" dirty="0">
              <a:solidFill>
                <a:srgbClr val="C00000"/>
              </a:solidFill>
            </a:endParaRPr>
          </a:p>
        </p:txBody>
      </p:sp>
    </p:spTree>
    <p:extLst>
      <p:ext uri="{BB962C8B-B14F-4D97-AF65-F5344CB8AC3E}">
        <p14:creationId xmlns:p14="http://schemas.microsoft.com/office/powerpoint/2010/main" val="1003907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C8F347-9103-285C-8370-9EFC401975C9}"/>
              </a:ext>
            </a:extLst>
          </p:cNvPr>
          <p:cNvPicPr>
            <a:picLocks noChangeAspect="1"/>
          </p:cNvPicPr>
          <p:nvPr/>
        </p:nvPicPr>
        <p:blipFill>
          <a:blip r:embed="rId3"/>
          <a:stretch>
            <a:fillRect/>
          </a:stretch>
        </p:blipFill>
        <p:spPr>
          <a:xfrm>
            <a:off x="6425959" y="2192298"/>
            <a:ext cx="4603340" cy="3763825"/>
          </a:xfrm>
          <a:prstGeom prst="rect">
            <a:avLst/>
          </a:prstGeom>
        </p:spPr>
      </p:pic>
      <p:pic>
        <p:nvPicPr>
          <p:cNvPr id="6" name="Picture 5">
            <a:extLst>
              <a:ext uri="{FF2B5EF4-FFF2-40B4-BE49-F238E27FC236}">
                <a16:creationId xmlns:a16="http://schemas.microsoft.com/office/drawing/2014/main" id="{EE1EDB6E-FD13-18D7-FFC8-821646DB8854}"/>
              </a:ext>
            </a:extLst>
          </p:cNvPr>
          <p:cNvPicPr>
            <a:picLocks noChangeAspect="1"/>
          </p:cNvPicPr>
          <p:nvPr/>
        </p:nvPicPr>
        <p:blipFill>
          <a:blip r:embed="rId4"/>
          <a:stretch>
            <a:fillRect/>
          </a:stretch>
        </p:blipFill>
        <p:spPr>
          <a:xfrm>
            <a:off x="982392" y="1761777"/>
            <a:ext cx="5209509" cy="4564083"/>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26</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9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out-of-scope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question </a:t>
            </a:r>
            <a:endParaRPr lang="en-TR" sz="2400" dirty="0">
              <a:solidFill>
                <a:srgbClr val="C00000"/>
              </a:solidFill>
            </a:endParaRPr>
          </a:p>
        </p:txBody>
      </p:sp>
    </p:spTree>
    <p:extLst>
      <p:ext uri="{BB962C8B-B14F-4D97-AF65-F5344CB8AC3E}">
        <p14:creationId xmlns:p14="http://schemas.microsoft.com/office/powerpoint/2010/main" val="2191129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DBAD4-2A92-5421-37BF-52A6F088A16B}"/>
              </a:ext>
            </a:extLst>
          </p:cNvPr>
          <p:cNvPicPr>
            <a:picLocks noChangeAspect="1"/>
          </p:cNvPicPr>
          <p:nvPr/>
        </p:nvPicPr>
        <p:blipFill>
          <a:blip r:embed="rId3"/>
          <a:stretch>
            <a:fillRect/>
          </a:stretch>
        </p:blipFill>
        <p:spPr>
          <a:xfrm>
            <a:off x="6314827" y="2135722"/>
            <a:ext cx="4642346" cy="3805201"/>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27</a:t>
            </a:fld>
            <a:endParaRPr lang="en-TR"/>
          </a:p>
        </p:txBody>
      </p:sp>
      <p:sp>
        <p:nvSpPr>
          <p:cNvPr id="4" name="TextBox 3">
            <a:extLst>
              <a:ext uri="{FF2B5EF4-FFF2-40B4-BE49-F238E27FC236}">
                <a16:creationId xmlns:a16="http://schemas.microsoft.com/office/drawing/2014/main" id="{F4DBDC44-F13B-9193-B2B9-74CF9B354A0E}"/>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10 OK  </a:t>
            </a:r>
          </a:p>
        </p:txBody>
      </p:sp>
      <p:sp>
        <p:nvSpPr>
          <p:cNvPr id="7" name="Title 1">
            <a:extLst>
              <a:ext uri="{FF2B5EF4-FFF2-40B4-BE49-F238E27FC236}">
                <a16:creationId xmlns:a16="http://schemas.microsoft.com/office/drawing/2014/main" id="{5651F9E1-5C72-862F-52EB-F2E8D986587B}"/>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2">
                    <a:lumMod val="60000"/>
                    <a:lumOff val="40000"/>
                  </a:schemeClr>
                </a:solidFill>
              </a:rPr>
              <a:t>Llama3 bug – enhancement – other</a:t>
            </a:r>
            <a:r>
              <a:rPr lang="en-US" sz="2400" dirty="0">
                <a:solidFill>
                  <a:srgbClr val="C00000"/>
                </a:solidFill>
              </a:rPr>
              <a:t> </a:t>
            </a:r>
            <a:r>
              <a:rPr lang="en-US" sz="2400" dirty="0">
                <a:solidFill>
                  <a:schemeClr val="tx2">
                    <a:lumMod val="75000"/>
                    <a:lumOff val="25000"/>
                  </a:schemeClr>
                </a:solidFill>
              </a:rPr>
              <a:t>&amp; Dataset: </a:t>
            </a:r>
            <a:r>
              <a:rPr lang="en-US" sz="2400" dirty="0">
                <a:solidFill>
                  <a:srgbClr val="C00000"/>
                </a:solidFill>
              </a:rPr>
              <a:t>nlbse’22 test dataset without preprocessing</a:t>
            </a:r>
            <a:endParaRPr lang="en-TR" sz="2400" dirty="0">
              <a:solidFill>
                <a:srgbClr val="C00000"/>
              </a:solidFill>
            </a:endParaRPr>
          </a:p>
        </p:txBody>
      </p:sp>
      <p:pic>
        <p:nvPicPr>
          <p:cNvPr id="6" name="Picture 5">
            <a:extLst>
              <a:ext uri="{FF2B5EF4-FFF2-40B4-BE49-F238E27FC236}">
                <a16:creationId xmlns:a16="http://schemas.microsoft.com/office/drawing/2014/main" id="{41249B47-0FAA-CC32-6702-39B7BCFE8E3F}"/>
              </a:ext>
            </a:extLst>
          </p:cNvPr>
          <p:cNvPicPr>
            <a:picLocks noChangeAspect="1"/>
          </p:cNvPicPr>
          <p:nvPr/>
        </p:nvPicPr>
        <p:blipFill>
          <a:blip r:embed="rId4"/>
          <a:stretch>
            <a:fillRect/>
          </a:stretch>
        </p:blipFill>
        <p:spPr>
          <a:xfrm>
            <a:off x="850900" y="2135722"/>
            <a:ext cx="5245100" cy="2184400"/>
          </a:xfrm>
          <a:prstGeom prst="rect">
            <a:avLst/>
          </a:prstGeom>
        </p:spPr>
      </p:pic>
    </p:spTree>
    <p:extLst>
      <p:ext uri="{BB962C8B-B14F-4D97-AF65-F5344CB8AC3E}">
        <p14:creationId xmlns:p14="http://schemas.microsoft.com/office/powerpoint/2010/main" val="4207895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1B6F6D-04DD-6523-D16D-C8ED830B17DA}"/>
              </a:ext>
            </a:extLst>
          </p:cNvPr>
          <p:cNvPicPr>
            <a:picLocks noChangeAspect="1"/>
          </p:cNvPicPr>
          <p:nvPr/>
        </p:nvPicPr>
        <p:blipFill>
          <a:blip r:embed="rId3"/>
          <a:stretch>
            <a:fillRect/>
          </a:stretch>
        </p:blipFill>
        <p:spPr>
          <a:xfrm>
            <a:off x="800097" y="2152650"/>
            <a:ext cx="5219700" cy="2146300"/>
          </a:xfrm>
          <a:prstGeom prst="rect">
            <a:avLst/>
          </a:prstGeom>
        </p:spPr>
      </p:pic>
      <p:pic>
        <p:nvPicPr>
          <p:cNvPr id="5" name="Picture 4">
            <a:extLst>
              <a:ext uri="{FF2B5EF4-FFF2-40B4-BE49-F238E27FC236}">
                <a16:creationId xmlns:a16="http://schemas.microsoft.com/office/drawing/2014/main" id="{B99C64AC-8884-B95F-4460-3D58696EF92D}"/>
              </a:ext>
            </a:extLst>
          </p:cNvPr>
          <p:cNvPicPr>
            <a:picLocks noChangeAspect="1"/>
          </p:cNvPicPr>
          <p:nvPr/>
        </p:nvPicPr>
        <p:blipFill>
          <a:blip r:embed="rId4"/>
          <a:stretch>
            <a:fillRect/>
          </a:stretch>
        </p:blipFill>
        <p:spPr>
          <a:xfrm>
            <a:off x="6413500" y="2106115"/>
            <a:ext cx="4394200" cy="3608570"/>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28</a:t>
            </a:fld>
            <a:endParaRPr lang="en-TR"/>
          </a:p>
        </p:txBody>
      </p:sp>
      <p:sp>
        <p:nvSpPr>
          <p:cNvPr id="4" name="TextBox 3">
            <a:extLst>
              <a:ext uri="{FF2B5EF4-FFF2-40B4-BE49-F238E27FC236}">
                <a16:creationId xmlns:a16="http://schemas.microsoft.com/office/drawing/2014/main" id="{F4DBDC44-F13B-9193-B2B9-74CF9B354A0E}"/>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11 OK   </a:t>
            </a:r>
          </a:p>
        </p:txBody>
      </p:sp>
      <p:sp>
        <p:nvSpPr>
          <p:cNvPr id="7" name="Title 1">
            <a:extLst>
              <a:ext uri="{FF2B5EF4-FFF2-40B4-BE49-F238E27FC236}">
                <a16:creationId xmlns:a16="http://schemas.microsoft.com/office/drawing/2014/main" id="{5651F9E1-5C72-862F-52EB-F2E8D986587B}"/>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2">
                    <a:lumMod val="60000"/>
                    <a:lumOff val="40000"/>
                  </a:schemeClr>
                </a:solidFill>
              </a:rPr>
              <a:t>Llama3 bug – enhancement – other</a:t>
            </a:r>
            <a:r>
              <a:rPr lang="en-US" sz="2400" dirty="0">
                <a:solidFill>
                  <a:srgbClr val="C00000"/>
                </a:solidFill>
              </a:rPr>
              <a:t>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question</a:t>
            </a:r>
            <a:r>
              <a:rPr lang="en-US" sz="2400" dirty="0">
                <a:solidFill>
                  <a:srgbClr val="C00000"/>
                </a:solidFill>
              </a:rPr>
              <a:t> </a:t>
            </a:r>
            <a:r>
              <a:rPr lang="en-US" sz="2400" dirty="0">
                <a:solidFill>
                  <a:schemeClr val="accent6">
                    <a:lumMod val="60000"/>
                    <a:lumOff val="40000"/>
                  </a:schemeClr>
                </a:solidFill>
              </a:rPr>
              <a:t>test dataset without preprocessing</a:t>
            </a:r>
            <a:endParaRPr lang="en-TR" sz="2400" dirty="0">
              <a:solidFill>
                <a:schemeClr val="accent6">
                  <a:lumMod val="60000"/>
                  <a:lumOff val="40000"/>
                </a:schemeClr>
              </a:solidFill>
            </a:endParaRPr>
          </a:p>
        </p:txBody>
      </p:sp>
    </p:spTree>
    <p:extLst>
      <p:ext uri="{BB962C8B-B14F-4D97-AF65-F5344CB8AC3E}">
        <p14:creationId xmlns:p14="http://schemas.microsoft.com/office/powerpoint/2010/main" val="526692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ED0511-CC16-0915-7FCC-F2EE178A8463}"/>
              </a:ext>
            </a:extLst>
          </p:cNvPr>
          <p:cNvGraphicFramePr>
            <a:graphicFrameLocks noGrp="1"/>
          </p:cNvGraphicFramePr>
          <p:nvPr>
            <p:extLst>
              <p:ext uri="{D42A27DB-BD31-4B8C-83A1-F6EECF244321}">
                <p14:modId xmlns:p14="http://schemas.microsoft.com/office/powerpoint/2010/main" val="2604261613"/>
              </p:ext>
            </p:extLst>
          </p:nvPr>
        </p:nvGraphicFramePr>
        <p:xfrm>
          <a:off x="-34210" y="1047"/>
          <a:ext cx="13964400" cy="8074689"/>
        </p:xfrm>
        <a:graphic>
          <a:graphicData uri="http://schemas.openxmlformats.org/drawingml/2006/table">
            <a:tbl>
              <a:tblPr firstRow="1" bandRow="1">
                <a:tableStyleId>{5C22544A-7EE6-4342-B048-85BDC9FD1C3A}</a:tableStyleId>
              </a:tblPr>
              <a:tblGrid>
                <a:gridCol w="1792800">
                  <a:extLst>
                    <a:ext uri="{9D8B030D-6E8A-4147-A177-3AD203B41FA5}">
                      <a16:colId xmlns:a16="http://schemas.microsoft.com/office/drawing/2014/main" val="813685756"/>
                    </a:ext>
                  </a:extLst>
                </a:gridCol>
                <a:gridCol w="1738800">
                  <a:extLst>
                    <a:ext uri="{9D8B030D-6E8A-4147-A177-3AD203B41FA5}">
                      <a16:colId xmlns:a16="http://schemas.microsoft.com/office/drawing/2014/main" val="3282021430"/>
                    </a:ext>
                  </a:extLst>
                </a:gridCol>
                <a:gridCol w="1738800">
                  <a:extLst>
                    <a:ext uri="{9D8B030D-6E8A-4147-A177-3AD203B41FA5}">
                      <a16:colId xmlns:a16="http://schemas.microsoft.com/office/drawing/2014/main" val="982308098"/>
                    </a:ext>
                  </a:extLst>
                </a:gridCol>
                <a:gridCol w="1738800">
                  <a:extLst>
                    <a:ext uri="{9D8B030D-6E8A-4147-A177-3AD203B41FA5}">
                      <a16:colId xmlns:a16="http://schemas.microsoft.com/office/drawing/2014/main" val="696947866"/>
                    </a:ext>
                  </a:extLst>
                </a:gridCol>
                <a:gridCol w="1738800">
                  <a:extLst>
                    <a:ext uri="{9D8B030D-6E8A-4147-A177-3AD203B41FA5}">
                      <a16:colId xmlns:a16="http://schemas.microsoft.com/office/drawing/2014/main" val="933542007"/>
                    </a:ext>
                  </a:extLst>
                </a:gridCol>
                <a:gridCol w="1738800">
                  <a:extLst>
                    <a:ext uri="{9D8B030D-6E8A-4147-A177-3AD203B41FA5}">
                      <a16:colId xmlns:a16="http://schemas.microsoft.com/office/drawing/2014/main" val="3013485272"/>
                    </a:ext>
                  </a:extLst>
                </a:gridCol>
                <a:gridCol w="1738800">
                  <a:extLst>
                    <a:ext uri="{9D8B030D-6E8A-4147-A177-3AD203B41FA5}">
                      <a16:colId xmlns:a16="http://schemas.microsoft.com/office/drawing/2014/main" val="1284375522"/>
                    </a:ext>
                  </a:extLst>
                </a:gridCol>
                <a:gridCol w="1738800">
                  <a:extLst>
                    <a:ext uri="{9D8B030D-6E8A-4147-A177-3AD203B41FA5}">
                      <a16:colId xmlns:a16="http://schemas.microsoft.com/office/drawing/2014/main" val="596969991"/>
                    </a:ext>
                  </a:extLst>
                </a:gridCol>
              </a:tblGrid>
              <a:tr h="655089">
                <a:tc>
                  <a:txBody>
                    <a:bodyPr/>
                    <a:lstStyle/>
                    <a:p>
                      <a:r>
                        <a:rPr lang="en-US" sz="1200" dirty="0"/>
                        <a:t>D</a:t>
                      </a:r>
                      <a:r>
                        <a:rPr lang="en-TR" sz="1200" dirty="0"/>
                        <a:t>ataset/Model</a:t>
                      </a:r>
                    </a:p>
                  </a:txBody>
                  <a:tcPr/>
                </a:tc>
                <a:tc>
                  <a:txBody>
                    <a:bodyPr/>
                    <a:lstStyle/>
                    <a:p>
                      <a:r>
                        <a:rPr lang="en-US" sz="1200" dirty="0"/>
                        <a:t>n</a:t>
                      </a:r>
                      <a:r>
                        <a:rPr lang="en-TR" sz="1200" dirty="0"/>
                        <a:t>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t>
                      </a:r>
                      <a:r>
                        <a:rPr lang="en-TR" sz="1200" dirty="0"/>
                        <a:t>lbse’22 prepr.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TR" sz="1200" dirty="0"/>
                    </a:p>
                  </a:txBody>
                  <a:tcPr/>
                </a:tc>
                <a:tc>
                  <a:txBody>
                    <a:bodyPr/>
                    <a:lstStyle/>
                    <a:p>
                      <a:r>
                        <a:rPr lang="en-TR" sz="1200" dirty="0"/>
                        <a:t>MSc 3 labels</a:t>
                      </a:r>
                    </a:p>
                    <a:p>
                      <a:r>
                        <a:rPr lang="en-TR" sz="1200" dirty="0"/>
                        <a:t>bug – enhc – question</a:t>
                      </a:r>
                    </a:p>
                    <a:p>
                      <a:r>
                        <a:rPr lang="en-US" sz="1200" dirty="0"/>
                        <a:t>nlbse’22 prepr. </a:t>
                      </a:r>
                      <a:endParaRPr lang="en-GB" sz="1200" dirty="0"/>
                    </a:p>
                  </a:txBody>
                  <a:tcPr/>
                </a:tc>
                <a:tc>
                  <a:txBody>
                    <a:bodyPr/>
                    <a:lstStyle/>
                    <a:p>
                      <a:r>
                        <a:rPr lang="en-US" sz="1200" dirty="0"/>
                        <a:t>MSc 3 labels </a:t>
                      </a:r>
                    </a:p>
                    <a:p>
                      <a:r>
                        <a:rPr lang="en-US" sz="1200" dirty="0"/>
                        <a:t>bug – enhc – oos </a:t>
                      </a:r>
                    </a:p>
                    <a:p>
                      <a:r>
                        <a:rPr lang="en-US" sz="1200" dirty="0"/>
                        <a:t>nlbse’22 prepr. </a:t>
                      </a:r>
                    </a:p>
                  </a:txBody>
                  <a:tcPr/>
                </a:tc>
                <a:tc>
                  <a:txBody>
                    <a:bodyPr/>
                    <a:lstStyle/>
                    <a:p>
                      <a:r>
                        <a:rPr lang="en-GB" sz="1200" dirty="0"/>
                        <a:t>nlbse’22 </a:t>
                      </a:r>
                    </a:p>
                    <a:p>
                      <a:r>
                        <a:rPr lang="en-GB" sz="1200" dirty="0"/>
                        <a:t>MSc prepr.</a:t>
                      </a:r>
                    </a:p>
                    <a:p>
                      <a:endParaRPr lang="en-GB" sz="1200" dirty="0"/>
                    </a:p>
                  </a:txBody>
                  <a:tcPr/>
                </a:tc>
                <a:tc>
                  <a:txBody>
                    <a:bodyPr/>
                    <a:lstStyle/>
                    <a:p>
                      <a:r>
                        <a:rPr lang="en-TR" sz="1200" dirty="0"/>
                        <a:t>MSc 3 labels</a:t>
                      </a:r>
                    </a:p>
                    <a:p>
                      <a:r>
                        <a:rPr lang="en-TR" sz="1200" dirty="0"/>
                        <a:t>bug – enhc – question</a:t>
                      </a:r>
                    </a:p>
                    <a:p>
                      <a:r>
                        <a:rPr lang="en-US" sz="1200" dirty="0"/>
                        <a:t>MSc prepr. </a:t>
                      </a:r>
                    </a:p>
                  </a:txBody>
                  <a:tcPr/>
                </a:tc>
                <a:tc>
                  <a:txBody>
                    <a:bodyPr/>
                    <a:lstStyle/>
                    <a:p>
                      <a:r>
                        <a:rPr lang="en-US" sz="1200" dirty="0"/>
                        <a:t>MSc 3 labels </a:t>
                      </a:r>
                    </a:p>
                    <a:p>
                      <a:r>
                        <a:rPr lang="en-US" sz="1200" dirty="0"/>
                        <a:t>bug – enhc – oos</a:t>
                      </a:r>
                    </a:p>
                    <a:p>
                      <a:r>
                        <a:rPr lang="en-US" sz="1200" dirty="0"/>
                        <a:t>MSc prepr.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Llama3 8b instruct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bug – enhc – others </a:t>
                      </a:r>
                    </a:p>
                  </a:txBody>
                  <a:tcPr/>
                </a:tc>
                <a:extLst>
                  <a:ext uri="{0D108BD9-81ED-4DB2-BD59-A6C34878D82A}">
                    <a16:rowId xmlns:a16="http://schemas.microsoft.com/office/drawing/2014/main" val="3523381497"/>
                  </a:ext>
                </a:extLst>
              </a:tr>
              <a:tr h="824400">
                <a:tc>
                  <a:txBody>
                    <a:bodyPr/>
                    <a:lstStyle/>
                    <a:p>
                      <a:r>
                        <a:rPr lang="en-TR" sz="1200" dirty="0"/>
                        <a:t>nlbse’22</a:t>
                      </a:r>
                    </a:p>
                    <a:p>
                      <a:r>
                        <a:rPr lang="en-TR" sz="1200" dirty="0"/>
                        <a:t>nlbse’22 prepr.</a:t>
                      </a:r>
                    </a:p>
                    <a:p>
                      <a:endParaRPr lang="en-TR" sz="1200" dirty="0"/>
                    </a:p>
                    <a:p>
                      <a:endParaRPr lang="en-TR" sz="1200" dirty="0"/>
                    </a:p>
                  </a:txBody>
                  <a:tcPr/>
                </a:tc>
                <a:tc>
                  <a:txBody>
                    <a:bodyPr/>
                    <a:lstStyle/>
                    <a:p>
                      <a:endParaRPr lang="en-TR" sz="1200" dirty="0"/>
                    </a:p>
                  </a:txBody>
                  <a:tcPr/>
                </a:tc>
                <a:tc>
                  <a:txBody>
                    <a:bodyPr/>
                    <a:lstStyle/>
                    <a:p>
                      <a:pPr algn="ctr"/>
                      <a:endParaRPr lang="en-TR" sz="1200" dirty="0"/>
                    </a:p>
                  </a:txBody>
                  <a:tcPr anchor="ctr"/>
                </a:tc>
                <a:tc>
                  <a:txBody>
                    <a:bodyPr/>
                    <a:lstStyle/>
                    <a:p>
                      <a:endParaRPr lang="en-TR" sz="1200" dirty="0"/>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94189484"/>
                  </a:ext>
                </a:extLst>
              </a:tr>
              <a:tr h="824400">
                <a:tc>
                  <a:txBody>
                    <a:bodyPr/>
                    <a:lstStyle/>
                    <a:p>
                      <a:r>
                        <a:rPr lang="en-TR" sz="1200" dirty="0"/>
                        <a:t>MSc 3 labels</a:t>
                      </a:r>
                    </a:p>
                    <a:p>
                      <a:r>
                        <a:rPr lang="en-TR" sz="1200" dirty="0"/>
                        <a:t>bug – enhc – question</a:t>
                      </a:r>
                    </a:p>
                    <a:p>
                      <a:r>
                        <a:rPr lang="en-US" sz="1200" dirty="0"/>
                        <a:t>nlbse’22 prepr. </a:t>
                      </a:r>
                      <a:endParaRPr lang="en-GB" sz="1200" dirty="0"/>
                    </a:p>
                    <a:p>
                      <a:endParaRPr lang="en-GB" sz="1200" dirty="0"/>
                    </a:p>
                  </a:txBody>
                  <a:tcPr>
                    <a:solidFill>
                      <a:srgbClr val="E7EAED"/>
                    </a:solidFill>
                  </a:tcPr>
                </a:tc>
                <a:tc>
                  <a:txBody>
                    <a:bodyPr/>
                    <a:lstStyle/>
                    <a:p>
                      <a:pPr algn="ctr"/>
                      <a:endParaRPr lang="en-TR" sz="1200" dirty="0"/>
                    </a:p>
                  </a:txBody>
                  <a:tcPr anchor="ctr">
                    <a:solidFill>
                      <a:srgbClr val="E7EAED"/>
                    </a:solidFill>
                  </a:tcPr>
                </a:tc>
                <a:tc>
                  <a:txBody>
                    <a:bodyPr/>
                    <a:lstStyle/>
                    <a:p>
                      <a:endParaRPr lang="en-TR" sz="1200" dirty="0"/>
                    </a:p>
                  </a:txBody>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tc>
                <a:tc>
                  <a:txBody>
                    <a:bodyPr/>
                    <a:lstStyle/>
                    <a:p>
                      <a:pPr algn="ctr"/>
                      <a:r>
                        <a:rPr lang="en-TR" sz="1200" dirty="0"/>
                        <a:t>-</a:t>
                      </a:r>
                    </a:p>
                  </a:txBody>
                  <a:tcPr anchor="ctr"/>
                </a:tc>
                <a:tc>
                  <a:txBody>
                    <a:bodyPr/>
                    <a:lstStyle/>
                    <a:p>
                      <a:pPr algn="ctr"/>
                      <a:r>
                        <a:rPr lang="en-TR" sz="1200" dirty="0"/>
                        <a:t>-</a:t>
                      </a:r>
                    </a:p>
                  </a:txBody>
                  <a:tcPr anchor="ctr"/>
                </a:tc>
                <a:extLst>
                  <a:ext uri="{0D108BD9-81ED-4DB2-BD59-A6C34878D82A}">
                    <a16:rowId xmlns:a16="http://schemas.microsoft.com/office/drawing/2014/main" val="3914296145"/>
                  </a:ext>
                </a:extLst>
              </a:tr>
              <a:tr h="824400">
                <a:tc>
                  <a:txBody>
                    <a:bodyPr/>
                    <a:lstStyle/>
                    <a:p>
                      <a:r>
                        <a:rPr lang="en-US" sz="1200" dirty="0"/>
                        <a:t>MSc 3 labels </a:t>
                      </a:r>
                    </a:p>
                    <a:p>
                      <a:r>
                        <a:rPr lang="en-US" sz="1200" dirty="0"/>
                        <a:t>bug – enhc – oos</a:t>
                      </a:r>
                    </a:p>
                    <a:p>
                      <a:r>
                        <a:rPr lang="en-US" sz="1200" dirty="0"/>
                        <a:t>nlbse’22 prepr. </a:t>
                      </a:r>
                    </a:p>
                  </a:txBody>
                  <a:tcPr>
                    <a:solidFill>
                      <a:srgbClr val="CCD2D8"/>
                    </a:solidFill>
                  </a:tcPr>
                </a:tc>
                <a:tc>
                  <a:txBody>
                    <a:bodyPr/>
                    <a:lstStyle/>
                    <a:p>
                      <a:endParaRPr lang="en-TR" sz="1200" dirty="0"/>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TR" sz="1200" dirty="0"/>
                    </a:p>
                  </a:txBody>
                  <a:tcPr anchor="ctr">
                    <a:solidFill>
                      <a:srgbClr val="CCD2D8"/>
                    </a:solidFill>
                  </a:tcPr>
                </a:tc>
                <a:tc>
                  <a:txBody>
                    <a:bodyPr/>
                    <a:lstStyle/>
                    <a:p>
                      <a:endParaRPr lang="en-TR" sz="1200" dirty="0"/>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2434481874"/>
                  </a:ext>
                </a:extLst>
              </a:tr>
              <a:tr h="824400">
                <a:tc>
                  <a:txBody>
                    <a:bodyPr/>
                    <a:lstStyle/>
                    <a:p>
                      <a:r>
                        <a:rPr lang="en-GB" sz="1200" dirty="0"/>
                        <a:t>nlbse’22 </a:t>
                      </a:r>
                    </a:p>
                    <a:p>
                      <a:r>
                        <a:rPr lang="en-GB" sz="1200" dirty="0"/>
                        <a:t>MSc prepr.</a:t>
                      </a:r>
                    </a:p>
                    <a:p>
                      <a:endParaRPr lang="en-US" sz="1200" dirty="0"/>
                    </a:p>
                  </a:txBody>
                  <a:tcPr>
                    <a:solidFill>
                      <a:srgbClr val="E7EA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endParaRPr lang="en-TR" sz="1200" dirty="0"/>
                    </a:p>
                  </a:txBody>
                  <a:tcPr>
                    <a:solidFill>
                      <a:srgbClr val="E7EAED"/>
                    </a:solidFill>
                  </a:tcPr>
                </a:tc>
                <a:tc>
                  <a:txBody>
                    <a:bodyPr/>
                    <a:lstStyle/>
                    <a:p>
                      <a:pPr algn="ctr"/>
                      <a:endParaRPr lang="en-TR" sz="1200" dirty="0"/>
                    </a:p>
                  </a:txBody>
                  <a:tcPr anchor="ctr">
                    <a:solidFill>
                      <a:srgbClr val="E7EAED"/>
                    </a:solidFill>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extLst>
                  <a:ext uri="{0D108BD9-81ED-4DB2-BD59-A6C34878D82A}">
                    <a16:rowId xmlns:a16="http://schemas.microsoft.com/office/drawing/2014/main" val="3108048687"/>
                  </a:ext>
                </a:extLst>
              </a:tr>
              <a:tr h="824400">
                <a:tc>
                  <a:txBody>
                    <a:bodyPr/>
                    <a:lstStyle/>
                    <a:p>
                      <a:r>
                        <a:rPr lang="en-TR" sz="1200" dirty="0"/>
                        <a:t>MSc 3 labels</a:t>
                      </a:r>
                    </a:p>
                    <a:p>
                      <a:r>
                        <a:rPr lang="en-TR" sz="1200" dirty="0"/>
                        <a:t>bug – enhc – question</a:t>
                      </a:r>
                    </a:p>
                    <a:p>
                      <a:r>
                        <a:rPr lang="en-US" sz="1200" dirty="0"/>
                        <a:t>MSc prepr. </a:t>
                      </a:r>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189641768"/>
                  </a:ext>
                </a:extLst>
              </a:tr>
              <a:tr h="824400">
                <a:tc>
                  <a:txBody>
                    <a:bodyPr/>
                    <a:lstStyle/>
                    <a:p>
                      <a:r>
                        <a:rPr lang="en-US" sz="1200" dirty="0"/>
                        <a:t>MSc 3 labels </a:t>
                      </a:r>
                    </a:p>
                    <a:p>
                      <a:r>
                        <a:rPr lang="en-US" sz="1200" dirty="0"/>
                        <a:t>bug – enhc – oos</a:t>
                      </a:r>
                    </a:p>
                    <a:p>
                      <a:r>
                        <a:rPr lang="en-US" sz="1200" dirty="0"/>
                        <a:t>MSc prepr. </a:t>
                      </a:r>
                    </a:p>
                  </a:txBody>
                  <a:tcPr>
                    <a:solidFill>
                      <a:srgbClr val="E7EA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endParaRPr lang="en-TR" sz="1200" dirty="0"/>
                    </a:p>
                  </a:txBody>
                  <a:tcPr>
                    <a:solidFill>
                      <a:srgbClr val="E7EAED"/>
                    </a:solidFill>
                  </a:tcPr>
                </a:tc>
                <a:tc>
                  <a:txBody>
                    <a:bodyPr/>
                    <a:lstStyle/>
                    <a:p>
                      <a:pPr algn="ctr"/>
                      <a:endParaRPr lang="en-TR" sz="1200" dirty="0"/>
                    </a:p>
                  </a:txBody>
                  <a:tcPr anchor="ctr">
                    <a:solidFill>
                      <a:srgbClr val="E7EAED"/>
                    </a:solidFill>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extLst>
                  <a:ext uri="{0D108BD9-81ED-4DB2-BD59-A6C34878D82A}">
                    <a16:rowId xmlns:a16="http://schemas.microsoft.com/office/drawing/2014/main" val="2734772293"/>
                  </a:ext>
                </a:extLst>
              </a:tr>
              <a:tr h="82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without preprocessing</a:t>
                      </a:r>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extLst>
                  <a:ext uri="{0D108BD9-81ED-4DB2-BD59-A6C34878D82A}">
                    <a16:rowId xmlns:a16="http://schemas.microsoft.com/office/drawing/2014/main" val="3621787869"/>
                  </a:ext>
                </a:extLst>
              </a:tr>
              <a:tr h="824400">
                <a:tc>
                  <a:txBody>
                    <a:bodyPr/>
                    <a:lstStyle/>
                    <a:p>
                      <a:r>
                        <a:rPr lang="en-TR" sz="1200" dirty="0"/>
                        <a:t>MSc 3 labels</a:t>
                      </a:r>
                    </a:p>
                    <a:p>
                      <a:r>
                        <a:rPr lang="en-TR" sz="1200" dirty="0"/>
                        <a:t>bug – enhc – question</a:t>
                      </a:r>
                    </a:p>
                    <a:p>
                      <a:r>
                        <a:rPr lang="en-US" sz="1200" dirty="0"/>
                        <a:t>t</a:t>
                      </a:r>
                      <a:r>
                        <a:rPr lang="en-TR" sz="1200" dirty="0"/>
                        <a: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t>
                      </a:r>
                      <a:r>
                        <a:rPr lang="en-TR" sz="1200" dirty="0"/>
                        <a:t>ithout preprocessing</a:t>
                      </a:r>
                    </a:p>
                  </a:txBody>
                  <a:tcP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endParaRPr lang="en-TR" sz="1200" dirty="0"/>
                    </a:p>
                  </a:txBody>
                  <a:tcPr anchor="ctr">
                    <a:solidFill>
                      <a:srgbClr val="E7EAED"/>
                    </a:solidFill>
                  </a:tcPr>
                </a:tc>
                <a:extLst>
                  <a:ext uri="{0D108BD9-81ED-4DB2-BD59-A6C34878D82A}">
                    <a16:rowId xmlns:a16="http://schemas.microsoft.com/office/drawing/2014/main" val="1509939574"/>
                  </a:ext>
                </a:extLst>
              </a:tr>
              <a:tr h="824400">
                <a:tc>
                  <a:txBody>
                    <a:bodyPr/>
                    <a:lstStyle/>
                    <a:p>
                      <a:r>
                        <a:rPr lang="en-TR" sz="1200" dirty="0"/>
                        <a:t>MSc 3 labels</a:t>
                      </a:r>
                    </a:p>
                    <a:p>
                      <a:r>
                        <a:rPr lang="en-TR" sz="1200" dirty="0"/>
                        <a:t>bug – enhc – oos</a:t>
                      </a:r>
                    </a:p>
                    <a:p>
                      <a:r>
                        <a:rPr lang="en-US" sz="1200" dirty="0"/>
                        <a:t>t</a:t>
                      </a:r>
                      <a:r>
                        <a:rPr lang="en-TR" sz="1200" dirty="0"/>
                        <a: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t>
                      </a:r>
                      <a:r>
                        <a:rPr lang="en-TR" sz="1200" dirty="0"/>
                        <a:t>ithout preprocessing</a:t>
                      </a:r>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extLst>
                  <a:ext uri="{0D108BD9-81ED-4DB2-BD59-A6C34878D82A}">
                    <a16:rowId xmlns:a16="http://schemas.microsoft.com/office/drawing/2014/main" val="1753055695"/>
                  </a:ext>
                </a:extLst>
              </a:tr>
            </a:tbl>
          </a:graphicData>
        </a:graphic>
      </p:graphicFrame>
      <p:graphicFrame>
        <p:nvGraphicFramePr>
          <p:cNvPr id="10" name="Table 9">
            <a:extLst>
              <a:ext uri="{FF2B5EF4-FFF2-40B4-BE49-F238E27FC236}">
                <a16:creationId xmlns:a16="http://schemas.microsoft.com/office/drawing/2014/main" id="{C57A54A8-1C3C-110C-48E1-7277E737286A}"/>
              </a:ext>
            </a:extLst>
          </p:cNvPr>
          <p:cNvGraphicFramePr>
            <a:graphicFrameLocks noGrp="1"/>
          </p:cNvGraphicFramePr>
          <p:nvPr>
            <p:extLst>
              <p:ext uri="{D42A27DB-BD31-4B8C-83A1-F6EECF244321}">
                <p14:modId xmlns:p14="http://schemas.microsoft.com/office/powerpoint/2010/main" val="3204180874"/>
              </p:ext>
            </p:extLst>
          </p:nvPr>
        </p:nvGraphicFramePr>
        <p:xfrm>
          <a:off x="5243910" y="231021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7 -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1" name="Table 10">
            <a:extLst>
              <a:ext uri="{FF2B5EF4-FFF2-40B4-BE49-F238E27FC236}">
                <a16:creationId xmlns:a16="http://schemas.microsoft.com/office/drawing/2014/main" id="{F17E41DB-A48E-FC43-35BB-F39B96E6773D}"/>
              </a:ext>
            </a:extLst>
          </p:cNvPr>
          <p:cNvGraphicFramePr>
            <a:graphicFrameLocks noGrp="1"/>
          </p:cNvGraphicFramePr>
          <p:nvPr>
            <p:extLst>
              <p:ext uri="{D42A27DB-BD31-4B8C-83A1-F6EECF244321}">
                <p14:modId xmlns:p14="http://schemas.microsoft.com/office/powerpoint/2010/main" val="594903368"/>
              </p:ext>
            </p:extLst>
          </p:nvPr>
        </p:nvGraphicFramePr>
        <p:xfrm>
          <a:off x="5243910" y="65237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8 -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.32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.69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5" name="Table 24">
            <a:extLst>
              <a:ext uri="{FF2B5EF4-FFF2-40B4-BE49-F238E27FC236}">
                <a16:creationId xmlns:a16="http://schemas.microsoft.com/office/drawing/2014/main" id="{D7B3B1B9-D860-0408-43B9-628F6FC8C371}"/>
              </a:ext>
            </a:extLst>
          </p:cNvPr>
          <p:cNvGraphicFramePr>
            <a:graphicFrameLocks noGrp="1"/>
          </p:cNvGraphicFramePr>
          <p:nvPr>
            <p:extLst>
              <p:ext uri="{D42A27DB-BD31-4B8C-83A1-F6EECF244321}">
                <p14:modId xmlns:p14="http://schemas.microsoft.com/office/powerpoint/2010/main" val="1029453003"/>
              </p:ext>
            </p:extLst>
          </p:nvPr>
        </p:nvGraphicFramePr>
        <p:xfrm>
          <a:off x="12201917" y="643530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11 -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.08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.79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7" name="Table 26">
            <a:extLst>
              <a:ext uri="{FF2B5EF4-FFF2-40B4-BE49-F238E27FC236}">
                <a16:creationId xmlns:a16="http://schemas.microsoft.com/office/drawing/2014/main" id="{1215409D-1DA9-F99B-10AC-0DC74D9AC141}"/>
              </a:ext>
            </a:extLst>
          </p:cNvPr>
          <p:cNvGraphicFramePr>
            <a:graphicFrameLocks noGrp="1"/>
          </p:cNvGraphicFramePr>
          <p:nvPr>
            <p:extLst>
              <p:ext uri="{D42A27DB-BD31-4B8C-83A1-F6EECF244321}">
                <p14:modId xmlns:p14="http://schemas.microsoft.com/office/powerpoint/2010/main" val="3189996388"/>
              </p:ext>
            </p:extLst>
          </p:nvPr>
        </p:nvGraphicFramePr>
        <p:xfrm>
          <a:off x="12201918" y="561407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10 -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 name="Table 1">
            <a:extLst>
              <a:ext uri="{FF2B5EF4-FFF2-40B4-BE49-F238E27FC236}">
                <a16:creationId xmlns:a16="http://schemas.microsoft.com/office/drawing/2014/main" id="{D16A4D5F-9E55-C01C-4EC9-BDF3F1CF8C38}"/>
              </a:ext>
            </a:extLst>
          </p:cNvPr>
          <p:cNvGraphicFramePr>
            <a:graphicFrameLocks noGrp="1"/>
          </p:cNvGraphicFramePr>
          <p:nvPr>
            <p:extLst>
              <p:ext uri="{D42A27DB-BD31-4B8C-83A1-F6EECF244321}">
                <p14:modId xmlns:p14="http://schemas.microsoft.com/office/powerpoint/2010/main" val="1171017896"/>
              </p:ext>
            </p:extLst>
          </p:nvPr>
        </p:nvGraphicFramePr>
        <p:xfrm>
          <a:off x="12201917" y="726577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rPr>
                        <a:t>12 -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.53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6" name="Table 5">
            <a:extLst>
              <a:ext uri="{FF2B5EF4-FFF2-40B4-BE49-F238E27FC236}">
                <a16:creationId xmlns:a16="http://schemas.microsoft.com/office/drawing/2014/main" id="{F389D5D7-FCB0-578F-63C6-193DDF1D8320}"/>
              </a:ext>
            </a:extLst>
          </p:cNvPr>
          <p:cNvGraphicFramePr>
            <a:graphicFrameLocks noGrp="1"/>
          </p:cNvGraphicFramePr>
          <p:nvPr>
            <p:extLst>
              <p:ext uri="{D42A27DB-BD31-4B8C-83A1-F6EECF244321}">
                <p14:modId xmlns:p14="http://schemas.microsoft.com/office/powerpoint/2010/main" val="3199877728"/>
              </p:ext>
            </p:extLst>
          </p:nvPr>
        </p:nvGraphicFramePr>
        <p:xfrm>
          <a:off x="1755270" y="230845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.55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3" name="Table 22">
            <a:extLst>
              <a:ext uri="{FF2B5EF4-FFF2-40B4-BE49-F238E27FC236}">
                <a16:creationId xmlns:a16="http://schemas.microsoft.com/office/drawing/2014/main" id="{B1625FEB-AAAF-727A-C67C-51369A7C84E1}"/>
              </a:ext>
            </a:extLst>
          </p:cNvPr>
          <p:cNvGraphicFramePr>
            <a:graphicFrameLocks noGrp="1"/>
          </p:cNvGraphicFramePr>
          <p:nvPr>
            <p:extLst>
              <p:ext uri="{D42A27DB-BD31-4B8C-83A1-F6EECF244321}">
                <p14:modId xmlns:p14="http://schemas.microsoft.com/office/powerpoint/2010/main" val="3921184324"/>
              </p:ext>
            </p:extLst>
          </p:nvPr>
        </p:nvGraphicFramePr>
        <p:xfrm>
          <a:off x="3504968" y="230533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6 -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.34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.60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6" name="Table 25">
            <a:extLst>
              <a:ext uri="{FF2B5EF4-FFF2-40B4-BE49-F238E27FC236}">
                <a16:creationId xmlns:a16="http://schemas.microsoft.com/office/drawing/2014/main" id="{9C0C6CAE-0A87-C6CB-28CD-0D25DB19FB8B}"/>
              </a:ext>
            </a:extLst>
          </p:cNvPr>
          <p:cNvGraphicFramePr>
            <a:graphicFrameLocks noGrp="1"/>
          </p:cNvGraphicFramePr>
          <p:nvPr>
            <p:extLst>
              <p:ext uri="{D42A27DB-BD31-4B8C-83A1-F6EECF244321}">
                <p14:modId xmlns:p14="http://schemas.microsoft.com/office/powerpoint/2010/main" val="2716950768"/>
              </p:ext>
            </p:extLst>
          </p:nvPr>
        </p:nvGraphicFramePr>
        <p:xfrm>
          <a:off x="5238464" y="147641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9 -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8" name="Table 27">
            <a:extLst>
              <a:ext uri="{FF2B5EF4-FFF2-40B4-BE49-F238E27FC236}">
                <a16:creationId xmlns:a16="http://schemas.microsoft.com/office/drawing/2014/main" id="{D3BAD8C0-1C5B-AFBF-6F2D-9901D6F39119}"/>
              </a:ext>
            </a:extLst>
          </p:cNvPr>
          <p:cNvGraphicFramePr>
            <a:graphicFrameLocks noGrp="1"/>
          </p:cNvGraphicFramePr>
          <p:nvPr>
            <p:extLst>
              <p:ext uri="{D42A27DB-BD31-4B8C-83A1-F6EECF244321}">
                <p14:modId xmlns:p14="http://schemas.microsoft.com/office/powerpoint/2010/main" val="494511891"/>
              </p:ext>
            </p:extLst>
          </p:nvPr>
        </p:nvGraphicFramePr>
        <p:xfrm>
          <a:off x="6971085" y="314106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13 -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P</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9" name="Table 28">
            <a:extLst>
              <a:ext uri="{FF2B5EF4-FFF2-40B4-BE49-F238E27FC236}">
                <a16:creationId xmlns:a16="http://schemas.microsoft.com/office/drawing/2014/main" id="{32054E68-65DA-E19A-598E-3D420FD4048B}"/>
              </a:ext>
            </a:extLst>
          </p:cNvPr>
          <p:cNvGraphicFramePr>
            <a:graphicFrameLocks noGrp="1"/>
          </p:cNvGraphicFramePr>
          <p:nvPr>
            <p:extLst>
              <p:ext uri="{D42A27DB-BD31-4B8C-83A1-F6EECF244321}">
                <p14:modId xmlns:p14="http://schemas.microsoft.com/office/powerpoint/2010/main" val="4077928619"/>
              </p:ext>
            </p:extLst>
          </p:nvPr>
        </p:nvGraphicFramePr>
        <p:xfrm>
          <a:off x="6971469" y="3980633"/>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14 -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0" name="Table 29">
            <a:extLst>
              <a:ext uri="{FF2B5EF4-FFF2-40B4-BE49-F238E27FC236}">
                <a16:creationId xmlns:a16="http://schemas.microsoft.com/office/drawing/2014/main" id="{0E0D9E9A-4AD3-FC1B-255E-CA36EA32E697}"/>
              </a:ext>
            </a:extLst>
          </p:cNvPr>
          <p:cNvGraphicFramePr>
            <a:graphicFrameLocks noGrp="1"/>
          </p:cNvGraphicFramePr>
          <p:nvPr>
            <p:extLst>
              <p:ext uri="{D42A27DB-BD31-4B8C-83A1-F6EECF244321}">
                <p14:modId xmlns:p14="http://schemas.microsoft.com/office/powerpoint/2010/main" val="1396879081"/>
              </p:ext>
            </p:extLst>
          </p:nvPr>
        </p:nvGraphicFramePr>
        <p:xfrm>
          <a:off x="8706884" y="396917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16 -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1" name="Table 30">
            <a:extLst>
              <a:ext uri="{FF2B5EF4-FFF2-40B4-BE49-F238E27FC236}">
                <a16:creationId xmlns:a16="http://schemas.microsoft.com/office/drawing/2014/main" id="{4F0D5D03-5D41-4AFD-65E5-5E709B2EA49B}"/>
              </a:ext>
            </a:extLst>
          </p:cNvPr>
          <p:cNvGraphicFramePr>
            <a:graphicFrameLocks noGrp="1"/>
          </p:cNvGraphicFramePr>
          <p:nvPr>
            <p:extLst>
              <p:ext uri="{D42A27DB-BD31-4B8C-83A1-F6EECF244321}">
                <p14:modId xmlns:p14="http://schemas.microsoft.com/office/powerpoint/2010/main" val="1073060226"/>
              </p:ext>
            </p:extLst>
          </p:nvPr>
        </p:nvGraphicFramePr>
        <p:xfrm>
          <a:off x="10455104" y="479597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19 -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2" name="Table 31">
            <a:extLst>
              <a:ext uri="{FF2B5EF4-FFF2-40B4-BE49-F238E27FC236}">
                <a16:creationId xmlns:a16="http://schemas.microsoft.com/office/drawing/2014/main" id="{AE74F766-D690-9F3D-F380-843B6D94F8ED}"/>
              </a:ext>
            </a:extLst>
          </p:cNvPr>
          <p:cNvGraphicFramePr>
            <a:graphicFrameLocks noGrp="1"/>
          </p:cNvGraphicFramePr>
          <p:nvPr>
            <p:extLst>
              <p:ext uri="{D42A27DB-BD31-4B8C-83A1-F6EECF244321}">
                <p14:modId xmlns:p14="http://schemas.microsoft.com/office/powerpoint/2010/main" val="1395454758"/>
              </p:ext>
            </p:extLst>
          </p:nvPr>
        </p:nvGraphicFramePr>
        <p:xfrm>
          <a:off x="10455104" y="313813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20 -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.35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.73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3" name="Table 32">
            <a:extLst>
              <a:ext uri="{FF2B5EF4-FFF2-40B4-BE49-F238E27FC236}">
                <a16:creationId xmlns:a16="http://schemas.microsoft.com/office/drawing/2014/main" id="{F6DF0ADE-8B36-5421-5764-11C2114068A8}"/>
              </a:ext>
            </a:extLst>
          </p:cNvPr>
          <p:cNvGraphicFramePr>
            <a:graphicFrameLocks noGrp="1"/>
          </p:cNvGraphicFramePr>
          <p:nvPr>
            <p:extLst>
              <p:ext uri="{D42A27DB-BD31-4B8C-83A1-F6EECF244321}">
                <p14:modId xmlns:p14="http://schemas.microsoft.com/office/powerpoint/2010/main" val="3249622044"/>
              </p:ext>
            </p:extLst>
          </p:nvPr>
        </p:nvGraphicFramePr>
        <p:xfrm>
          <a:off x="6966464" y="479421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15 -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.55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4" name="Table 33">
            <a:extLst>
              <a:ext uri="{FF2B5EF4-FFF2-40B4-BE49-F238E27FC236}">
                <a16:creationId xmlns:a16="http://schemas.microsoft.com/office/drawing/2014/main" id="{B7A490BB-FB55-8E03-813A-6249F4E327DC}"/>
              </a:ext>
            </a:extLst>
          </p:cNvPr>
          <p:cNvGraphicFramePr>
            <a:graphicFrameLocks noGrp="1"/>
          </p:cNvGraphicFramePr>
          <p:nvPr>
            <p:extLst>
              <p:ext uri="{D42A27DB-BD31-4B8C-83A1-F6EECF244321}">
                <p14:modId xmlns:p14="http://schemas.microsoft.com/office/powerpoint/2010/main" val="2226703873"/>
              </p:ext>
            </p:extLst>
          </p:nvPr>
        </p:nvGraphicFramePr>
        <p:xfrm>
          <a:off x="8716162" y="479109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18 -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.34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.61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5" name="Table 34">
            <a:extLst>
              <a:ext uri="{FF2B5EF4-FFF2-40B4-BE49-F238E27FC236}">
                <a16:creationId xmlns:a16="http://schemas.microsoft.com/office/drawing/2014/main" id="{85459B70-D49E-6E70-39DB-C82F49061412}"/>
              </a:ext>
            </a:extLst>
          </p:cNvPr>
          <p:cNvGraphicFramePr>
            <a:graphicFrameLocks noGrp="1"/>
          </p:cNvGraphicFramePr>
          <p:nvPr>
            <p:extLst>
              <p:ext uri="{D42A27DB-BD31-4B8C-83A1-F6EECF244321}">
                <p14:modId xmlns:p14="http://schemas.microsoft.com/office/powerpoint/2010/main" val="1914849757"/>
              </p:ext>
            </p:extLst>
          </p:nvPr>
        </p:nvGraphicFramePr>
        <p:xfrm>
          <a:off x="8711936" y="313459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17 -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.37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6" name="Table 35">
            <a:extLst>
              <a:ext uri="{FF2B5EF4-FFF2-40B4-BE49-F238E27FC236}">
                <a16:creationId xmlns:a16="http://schemas.microsoft.com/office/drawing/2014/main" id="{0F491722-1EAE-B216-C1AA-4E6D6838E64A}"/>
              </a:ext>
            </a:extLst>
          </p:cNvPr>
          <p:cNvGraphicFramePr>
            <a:graphicFrameLocks noGrp="1"/>
          </p:cNvGraphicFramePr>
          <p:nvPr>
            <p:extLst>
              <p:ext uri="{D42A27DB-BD31-4B8C-83A1-F6EECF244321}">
                <p14:modId xmlns:p14="http://schemas.microsoft.com/office/powerpoint/2010/main" val="1149249613"/>
              </p:ext>
            </p:extLst>
          </p:nvPr>
        </p:nvGraphicFramePr>
        <p:xfrm>
          <a:off x="10449658" y="396217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21 -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9" name="Table 38">
            <a:extLst>
              <a:ext uri="{FF2B5EF4-FFF2-40B4-BE49-F238E27FC236}">
                <a16:creationId xmlns:a16="http://schemas.microsoft.com/office/drawing/2014/main" id="{9F85A111-01BB-88B7-450C-82299F763FCD}"/>
              </a:ext>
            </a:extLst>
          </p:cNvPr>
          <p:cNvGraphicFramePr>
            <a:graphicFrameLocks noGrp="1"/>
          </p:cNvGraphicFramePr>
          <p:nvPr>
            <p:extLst>
              <p:ext uri="{D42A27DB-BD31-4B8C-83A1-F6EECF244321}">
                <p14:modId xmlns:p14="http://schemas.microsoft.com/office/powerpoint/2010/main" val="3332952921"/>
              </p:ext>
            </p:extLst>
          </p:nvPr>
        </p:nvGraphicFramePr>
        <p:xfrm>
          <a:off x="1759886" y="655309"/>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40" name="Table 39">
            <a:extLst>
              <a:ext uri="{FF2B5EF4-FFF2-40B4-BE49-F238E27FC236}">
                <a16:creationId xmlns:a16="http://schemas.microsoft.com/office/drawing/2014/main" id="{E8A427A3-BFFB-1AD8-5255-7590C10A7F2D}"/>
              </a:ext>
            </a:extLst>
          </p:cNvPr>
          <p:cNvGraphicFramePr>
            <a:graphicFrameLocks noGrp="1"/>
          </p:cNvGraphicFramePr>
          <p:nvPr>
            <p:extLst>
              <p:ext uri="{D42A27DB-BD31-4B8C-83A1-F6EECF244321}">
                <p14:modId xmlns:p14="http://schemas.microsoft.com/office/powerpoint/2010/main" val="2311433883"/>
              </p:ext>
            </p:extLst>
          </p:nvPr>
        </p:nvGraphicFramePr>
        <p:xfrm>
          <a:off x="1760270" y="1494880"/>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41" name="Table 40">
            <a:extLst>
              <a:ext uri="{FF2B5EF4-FFF2-40B4-BE49-F238E27FC236}">
                <a16:creationId xmlns:a16="http://schemas.microsoft.com/office/drawing/2014/main" id="{A8D17603-86E1-F09D-492F-DC49D7002C0A}"/>
              </a:ext>
            </a:extLst>
          </p:cNvPr>
          <p:cNvGraphicFramePr>
            <a:graphicFrameLocks noGrp="1"/>
          </p:cNvGraphicFramePr>
          <p:nvPr>
            <p:extLst>
              <p:ext uri="{D42A27DB-BD31-4B8C-83A1-F6EECF244321}">
                <p14:modId xmlns:p14="http://schemas.microsoft.com/office/powerpoint/2010/main" val="3271461282"/>
              </p:ext>
            </p:extLst>
          </p:nvPr>
        </p:nvGraphicFramePr>
        <p:xfrm>
          <a:off x="3500825" y="1481535"/>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4 -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42" name="Table 41">
            <a:extLst>
              <a:ext uri="{FF2B5EF4-FFF2-40B4-BE49-F238E27FC236}">
                <a16:creationId xmlns:a16="http://schemas.microsoft.com/office/drawing/2014/main" id="{6C5C441D-C5C5-B939-8A71-3AEF586DA0BE}"/>
              </a:ext>
            </a:extLst>
          </p:cNvPr>
          <p:cNvGraphicFramePr>
            <a:graphicFrameLocks noGrp="1"/>
          </p:cNvGraphicFramePr>
          <p:nvPr>
            <p:extLst>
              <p:ext uri="{D42A27DB-BD31-4B8C-83A1-F6EECF244321}">
                <p14:modId xmlns:p14="http://schemas.microsoft.com/office/powerpoint/2010/main" val="1011027498"/>
              </p:ext>
            </p:extLst>
          </p:nvPr>
        </p:nvGraphicFramePr>
        <p:xfrm>
          <a:off x="3500820" y="65237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5 -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 name="Table 2">
            <a:extLst>
              <a:ext uri="{FF2B5EF4-FFF2-40B4-BE49-F238E27FC236}">
                <a16:creationId xmlns:a16="http://schemas.microsoft.com/office/drawing/2014/main" id="{B89A3F97-4715-54EF-3016-47AACE2DE080}"/>
              </a:ext>
            </a:extLst>
          </p:cNvPr>
          <p:cNvGraphicFramePr>
            <a:graphicFrameLocks noGrp="1"/>
          </p:cNvGraphicFramePr>
          <p:nvPr>
            <p:extLst>
              <p:ext uri="{D42A27DB-BD31-4B8C-83A1-F6EECF244321}">
                <p14:modId xmlns:p14="http://schemas.microsoft.com/office/powerpoint/2010/main" val="708215832"/>
              </p:ext>
            </p:extLst>
          </p:nvPr>
        </p:nvGraphicFramePr>
        <p:xfrm>
          <a:off x="10473644" y="6003261"/>
          <a:ext cx="1728000" cy="828000"/>
        </p:xfrm>
        <a:graphic>
          <a:graphicData uri="http://schemas.openxmlformats.org/drawingml/2006/table">
            <a:tbl>
              <a:tblPr firstRow="1" firstCol="1" bandRow="1">
                <a:tableStyleId>{21E4AEA4-8DFA-4A89-87EB-49C32662AFE0}</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41 -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.73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7" name="Table 36">
            <a:extLst>
              <a:ext uri="{FF2B5EF4-FFF2-40B4-BE49-F238E27FC236}">
                <a16:creationId xmlns:a16="http://schemas.microsoft.com/office/drawing/2014/main" id="{2A7FAA77-F551-45B2-A069-91E733700C0E}"/>
              </a:ext>
            </a:extLst>
          </p:cNvPr>
          <p:cNvGraphicFramePr>
            <a:graphicFrameLocks noGrp="1"/>
          </p:cNvGraphicFramePr>
          <p:nvPr>
            <p:extLst>
              <p:ext uri="{D42A27DB-BD31-4B8C-83A1-F6EECF244321}">
                <p14:modId xmlns:p14="http://schemas.microsoft.com/office/powerpoint/2010/main" val="606350183"/>
              </p:ext>
            </p:extLst>
          </p:nvPr>
        </p:nvGraphicFramePr>
        <p:xfrm>
          <a:off x="8727104" y="6858000"/>
          <a:ext cx="1728000" cy="828000"/>
        </p:xfrm>
        <a:graphic>
          <a:graphicData uri="http://schemas.openxmlformats.org/drawingml/2006/table">
            <a:tbl>
              <a:tblPr firstRow="1" firstCol="1" bandRow="1">
                <a:tableStyleId>{21E4AEA4-8DFA-4A89-87EB-49C32662AFE0}</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4</a:t>
                      </a:r>
                      <a:r>
                        <a:rPr lang="tr-TR" sz="1000" kern="100" dirty="0">
                          <a:solidFill>
                            <a:srgbClr val="FFFF00"/>
                          </a:solidFill>
                          <a:effectLst/>
                        </a:rPr>
                        <a:t>2</a:t>
                      </a:r>
                      <a:r>
                        <a:rPr lang="en-TR" sz="1000" kern="100" dirty="0">
                          <a:solidFill>
                            <a:srgbClr val="FFFF00"/>
                          </a:solidFill>
                          <a:effectLst/>
                        </a:rPr>
                        <a:t>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r>
                        <a:rPr lang="tr-TR" sz="1000" kern="100" dirty="0">
                          <a:effectLst/>
                        </a:rPr>
                        <a:t>79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a:t>
                      </a:r>
                      <a:r>
                        <a:rPr lang="tr-TR" sz="1000" kern="100" dirty="0">
                          <a:effectLst/>
                        </a:rPr>
                        <a:t>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a:t>
                      </a:r>
                      <a:r>
                        <a:rPr lang="tr-TR" sz="1000" kern="100" dirty="0">
                          <a:effectLst/>
                        </a:rPr>
                        <a:t>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a:t>
                      </a:r>
                      <a:r>
                        <a:rPr lang="tr-TR" sz="1000" kern="100" dirty="0">
                          <a:effectLst/>
                        </a:rPr>
                        <a:t>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a:t>
                      </a:r>
                      <a:r>
                        <a:rPr lang="tr-TR" sz="1000" kern="100" dirty="0">
                          <a:effectLst/>
                        </a:rPr>
                        <a:t>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.73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spTree>
    <p:extLst>
      <p:ext uri="{BB962C8B-B14F-4D97-AF65-F5344CB8AC3E}">
        <p14:creationId xmlns:p14="http://schemas.microsoft.com/office/powerpoint/2010/main" val="2528836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A0B206-B867-C307-0E3E-8065CC5DA59D}"/>
              </a:ext>
            </a:extLst>
          </p:cNvPr>
          <p:cNvPicPr>
            <a:picLocks noChangeAspect="1"/>
          </p:cNvPicPr>
          <p:nvPr/>
        </p:nvPicPr>
        <p:blipFill>
          <a:blip r:embed="rId3"/>
          <a:stretch>
            <a:fillRect/>
          </a:stretch>
        </p:blipFill>
        <p:spPr>
          <a:xfrm>
            <a:off x="6241234" y="2106555"/>
            <a:ext cx="4636078" cy="3772427"/>
          </a:xfrm>
          <a:prstGeom prst="rect">
            <a:avLst/>
          </a:prstGeom>
        </p:spPr>
      </p:pic>
      <p:pic>
        <p:nvPicPr>
          <p:cNvPr id="4" name="Picture 3">
            <a:extLst>
              <a:ext uri="{FF2B5EF4-FFF2-40B4-BE49-F238E27FC236}">
                <a16:creationId xmlns:a16="http://schemas.microsoft.com/office/drawing/2014/main" id="{0CFA1E8C-B4B1-D68F-D7A7-40C21E8D4E28}"/>
              </a:ext>
            </a:extLst>
          </p:cNvPr>
          <p:cNvPicPr>
            <a:picLocks noChangeAspect="1"/>
          </p:cNvPicPr>
          <p:nvPr/>
        </p:nvPicPr>
        <p:blipFill>
          <a:blip r:embed="rId4"/>
          <a:stretch>
            <a:fillRect/>
          </a:stretch>
        </p:blipFill>
        <p:spPr>
          <a:xfrm>
            <a:off x="771580" y="2141029"/>
            <a:ext cx="5257800" cy="2247900"/>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29</a:t>
            </a:fld>
            <a:endParaRPr lang="en-TR"/>
          </a:p>
        </p:txBody>
      </p:sp>
      <p:sp>
        <p:nvSpPr>
          <p:cNvPr id="5" name="TextBox 4">
            <a:extLst>
              <a:ext uri="{FF2B5EF4-FFF2-40B4-BE49-F238E27FC236}">
                <a16:creationId xmlns:a16="http://schemas.microsoft.com/office/drawing/2014/main" id="{35F9C2FA-D270-9963-72AD-01A22086D713}"/>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12 OK  </a:t>
            </a:r>
          </a:p>
        </p:txBody>
      </p:sp>
      <p:sp>
        <p:nvSpPr>
          <p:cNvPr id="9" name="Title 1">
            <a:extLst>
              <a:ext uri="{FF2B5EF4-FFF2-40B4-BE49-F238E27FC236}">
                <a16:creationId xmlns:a16="http://schemas.microsoft.com/office/drawing/2014/main" id="{705BBF08-7E11-D1F1-5449-1CBE51D33CE6}"/>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2">
                    <a:lumMod val="60000"/>
                    <a:lumOff val="40000"/>
                  </a:schemeClr>
                </a:solidFill>
              </a:rPr>
              <a:t>Llama3 bug – enhancement – other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out-of-scope test dataset without preprocessing</a:t>
            </a:r>
            <a:endParaRPr lang="en-TR" sz="2400" dirty="0">
              <a:solidFill>
                <a:schemeClr val="accent6">
                  <a:lumMod val="60000"/>
                  <a:lumOff val="40000"/>
                </a:schemeClr>
              </a:solidFill>
            </a:endParaRPr>
          </a:p>
        </p:txBody>
      </p:sp>
    </p:spTree>
    <p:extLst>
      <p:ext uri="{BB962C8B-B14F-4D97-AF65-F5344CB8AC3E}">
        <p14:creationId xmlns:p14="http://schemas.microsoft.com/office/powerpoint/2010/main" val="1601836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9197EC-77AF-1379-B458-BC0D8E978353}"/>
              </a:ext>
            </a:extLst>
          </p:cNvPr>
          <p:cNvPicPr>
            <a:picLocks noChangeAspect="1"/>
          </p:cNvPicPr>
          <p:nvPr/>
        </p:nvPicPr>
        <p:blipFill>
          <a:blip r:embed="rId3"/>
          <a:stretch>
            <a:fillRect/>
          </a:stretch>
        </p:blipFill>
        <p:spPr>
          <a:xfrm>
            <a:off x="6425959" y="2234860"/>
            <a:ext cx="4603340" cy="3721263"/>
          </a:xfrm>
          <a:prstGeom prst="rect">
            <a:avLst/>
          </a:prstGeom>
        </p:spPr>
      </p:pic>
      <p:pic>
        <p:nvPicPr>
          <p:cNvPr id="5" name="Picture 4">
            <a:extLst>
              <a:ext uri="{FF2B5EF4-FFF2-40B4-BE49-F238E27FC236}">
                <a16:creationId xmlns:a16="http://schemas.microsoft.com/office/drawing/2014/main" id="{313BEF7C-AB65-7286-7B07-F580164A5FF3}"/>
              </a:ext>
            </a:extLst>
          </p:cNvPr>
          <p:cNvPicPr>
            <a:picLocks noChangeAspect="1"/>
          </p:cNvPicPr>
          <p:nvPr/>
        </p:nvPicPr>
        <p:blipFill>
          <a:blip r:embed="rId4"/>
          <a:stretch>
            <a:fillRect/>
          </a:stretch>
        </p:blipFill>
        <p:spPr>
          <a:xfrm>
            <a:off x="982391" y="1761776"/>
            <a:ext cx="5209509" cy="4661963"/>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30</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13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rgbClr val="C00000"/>
                </a:solidFill>
              </a:rPr>
              <a:t>nlbse’22 </a:t>
            </a:r>
            <a:r>
              <a:rPr lang="en-US" sz="2400" dirty="0">
                <a:solidFill>
                  <a:schemeClr val="tx2">
                    <a:lumMod val="75000"/>
                    <a:lumOff val="25000"/>
                  </a:schemeClr>
                </a:solidFill>
              </a:rPr>
              <a:t>&amp; Dataset: </a:t>
            </a:r>
            <a:r>
              <a:rPr lang="en-US" sz="2400" dirty="0">
                <a:solidFill>
                  <a:srgbClr val="C00000"/>
                </a:solidFill>
              </a:rPr>
              <a:t>nlbse’22 </a:t>
            </a:r>
            <a:r>
              <a:rPr lang="en-US" sz="2400" dirty="0">
                <a:solidFill>
                  <a:schemeClr val="accent5"/>
                </a:solidFill>
              </a:rPr>
              <a:t>MSc Preprocessing</a:t>
            </a:r>
            <a:r>
              <a:rPr lang="en-US" sz="2400" dirty="0">
                <a:solidFill>
                  <a:schemeClr val="accent2">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3375302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419F7B-C5DA-816D-50E0-C923D7B83756}"/>
              </a:ext>
            </a:extLst>
          </p:cNvPr>
          <p:cNvPicPr>
            <a:picLocks noChangeAspect="1"/>
          </p:cNvPicPr>
          <p:nvPr/>
        </p:nvPicPr>
        <p:blipFill>
          <a:blip r:embed="rId3"/>
          <a:stretch>
            <a:fillRect/>
          </a:stretch>
        </p:blipFill>
        <p:spPr>
          <a:xfrm>
            <a:off x="6385693" y="2192298"/>
            <a:ext cx="4683871" cy="3763825"/>
          </a:xfrm>
          <a:prstGeom prst="rect">
            <a:avLst/>
          </a:prstGeom>
        </p:spPr>
      </p:pic>
      <p:pic>
        <p:nvPicPr>
          <p:cNvPr id="5" name="Picture 4">
            <a:extLst>
              <a:ext uri="{FF2B5EF4-FFF2-40B4-BE49-F238E27FC236}">
                <a16:creationId xmlns:a16="http://schemas.microsoft.com/office/drawing/2014/main" id="{B2549C4D-FC47-98F4-7895-29671DF9A604}"/>
              </a:ext>
            </a:extLst>
          </p:cNvPr>
          <p:cNvPicPr>
            <a:picLocks noChangeAspect="1"/>
          </p:cNvPicPr>
          <p:nvPr/>
        </p:nvPicPr>
        <p:blipFill>
          <a:blip r:embed="rId4"/>
          <a:stretch>
            <a:fillRect/>
          </a:stretch>
        </p:blipFill>
        <p:spPr>
          <a:xfrm>
            <a:off x="982391" y="1761777"/>
            <a:ext cx="5209509" cy="4583146"/>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31</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14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rgbClr val="C00000"/>
                </a:solidFill>
              </a:rPr>
              <a:t>nlbse’22</a:t>
            </a:r>
            <a:r>
              <a:rPr lang="en-US" sz="2400" dirty="0">
                <a:solidFill>
                  <a:schemeClr val="accent6">
                    <a:lumMod val="60000"/>
                    <a:lumOff val="40000"/>
                  </a:schemeClr>
                </a:solidFill>
              </a:rPr>
              <a:t>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question </a:t>
            </a:r>
            <a:r>
              <a:rPr lang="en-US" sz="2400" dirty="0">
                <a:solidFill>
                  <a:schemeClr val="accent5"/>
                </a:solidFill>
              </a:rPr>
              <a:t>MSc Preprocessing</a:t>
            </a:r>
            <a:r>
              <a:rPr lang="en-US" sz="2400" dirty="0">
                <a:solidFill>
                  <a:schemeClr val="accent6">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188065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213F34-0FF0-7934-67DE-8578AFCB456E}"/>
              </a:ext>
            </a:extLst>
          </p:cNvPr>
          <p:cNvPicPr>
            <a:picLocks noChangeAspect="1"/>
          </p:cNvPicPr>
          <p:nvPr/>
        </p:nvPicPr>
        <p:blipFill>
          <a:blip r:embed="rId3"/>
          <a:stretch>
            <a:fillRect/>
          </a:stretch>
        </p:blipFill>
        <p:spPr>
          <a:xfrm>
            <a:off x="6425959" y="2192298"/>
            <a:ext cx="4927841" cy="4007582"/>
          </a:xfrm>
          <a:prstGeom prst="rect">
            <a:avLst/>
          </a:prstGeom>
        </p:spPr>
      </p:pic>
      <p:pic>
        <p:nvPicPr>
          <p:cNvPr id="5" name="Picture 4">
            <a:extLst>
              <a:ext uri="{FF2B5EF4-FFF2-40B4-BE49-F238E27FC236}">
                <a16:creationId xmlns:a16="http://schemas.microsoft.com/office/drawing/2014/main" id="{9D98CEC5-CDEF-CA47-9AA8-1B50D765065E}"/>
              </a:ext>
            </a:extLst>
          </p:cNvPr>
          <p:cNvPicPr>
            <a:picLocks noChangeAspect="1"/>
          </p:cNvPicPr>
          <p:nvPr/>
        </p:nvPicPr>
        <p:blipFill>
          <a:blip r:embed="rId4"/>
          <a:stretch>
            <a:fillRect/>
          </a:stretch>
        </p:blipFill>
        <p:spPr>
          <a:xfrm>
            <a:off x="982391" y="1761776"/>
            <a:ext cx="5209509" cy="4569745"/>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32</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15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rgbClr val="C00000"/>
                </a:solidFill>
              </a:rPr>
              <a:t>nlbse’22</a:t>
            </a:r>
            <a:r>
              <a:rPr lang="en-US" sz="2400" dirty="0">
                <a:solidFill>
                  <a:schemeClr val="accent6">
                    <a:lumMod val="60000"/>
                    <a:lumOff val="40000"/>
                  </a:schemeClr>
                </a:solidFill>
              </a:rPr>
              <a:t>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out-of-scope </a:t>
            </a:r>
            <a:r>
              <a:rPr lang="en-US" sz="2400" dirty="0">
                <a:solidFill>
                  <a:schemeClr val="accent5"/>
                </a:solidFill>
              </a:rPr>
              <a:t>MSc Preprocessing</a:t>
            </a:r>
            <a:r>
              <a:rPr lang="en-US" sz="2400" dirty="0">
                <a:solidFill>
                  <a:schemeClr val="accent6">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2609422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247D27-4F04-3E77-4542-9750F3FEB3D7}"/>
              </a:ext>
            </a:extLst>
          </p:cNvPr>
          <p:cNvPicPr>
            <a:picLocks noChangeAspect="1"/>
          </p:cNvPicPr>
          <p:nvPr/>
        </p:nvPicPr>
        <p:blipFill>
          <a:blip r:embed="rId3"/>
          <a:stretch>
            <a:fillRect/>
          </a:stretch>
        </p:blipFill>
        <p:spPr>
          <a:xfrm>
            <a:off x="6425958" y="2192298"/>
            <a:ext cx="4927841" cy="4078736"/>
          </a:xfrm>
          <a:prstGeom prst="rect">
            <a:avLst/>
          </a:prstGeom>
        </p:spPr>
      </p:pic>
      <p:pic>
        <p:nvPicPr>
          <p:cNvPr id="6" name="Picture 5">
            <a:extLst>
              <a:ext uri="{FF2B5EF4-FFF2-40B4-BE49-F238E27FC236}">
                <a16:creationId xmlns:a16="http://schemas.microsoft.com/office/drawing/2014/main" id="{D597A963-E36F-AA94-B254-5A85E10A366A}"/>
              </a:ext>
            </a:extLst>
          </p:cNvPr>
          <p:cNvPicPr>
            <a:picLocks noChangeAspect="1"/>
          </p:cNvPicPr>
          <p:nvPr/>
        </p:nvPicPr>
        <p:blipFill>
          <a:blip r:embed="rId4"/>
          <a:stretch>
            <a:fillRect/>
          </a:stretch>
        </p:blipFill>
        <p:spPr>
          <a:xfrm>
            <a:off x="982390" y="1761775"/>
            <a:ext cx="5072417" cy="4569745"/>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33</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16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question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question </a:t>
            </a:r>
            <a:r>
              <a:rPr lang="en-US" sz="2400" dirty="0">
                <a:solidFill>
                  <a:schemeClr val="accent5"/>
                </a:solidFill>
              </a:rPr>
              <a:t>MSc Preprocessing</a:t>
            </a:r>
            <a:r>
              <a:rPr lang="en-US" sz="2400" dirty="0">
                <a:solidFill>
                  <a:schemeClr val="accent6">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348849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28BA91-7290-A5DD-70BC-0E20800511C2}"/>
              </a:ext>
            </a:extLst>
          </p:cNvPr>
          <p:cNvPicPr>
            <a:picLocks noChangeAspect="1"/>
          </p:cNvPicPr>
          <p:nvPr/>
        </p:nvPicPr>
        <p:blipFill>
          <a:blip r:embed="rId3"/>
          <a:stretch>
            <a:fillRect/>
          </a:stretch>
        </p:blipFill>
        <p:spPr>
          <a:xfrm>
            <a:off x="6512715" y="2192298"/>
            <a:ext cx="4927840" cy="4016936"/>
          </a:xfrm>
          <a:prstGeom prst="rect">
            <a:avLst/>
          </a:prstGeom>
        </p:spPr>
      </p:pic>
      <p:pic>
        <p:nvPicPr>
          <p:cNvPr id="5" name="Picture 4">
            <a:extLst>
              <a:ext uri="{FF2B5EF4-FFF2-40B4-BE49-F238E27FC236}">
                <a16:creationId xmlns:a16="http://schemas.microsoft.com/office/drawing/2014/main" id="{2A35E177-03BB-1F74-DB70-2102C6EEB671}"/>
              </a:ext>
            </a:extLst>
          </p:cNvPr>
          <p:cNvPicPr>
            <a:picLocks noChangeAspect="1"/>
          </p:cNvPicPr>
          <p:nvPr/>
        </p:nvPicPr>
        <p:blipFill>
          <a:blip r:embed="rId4"/>
          <a:stretch>
            <a:fillRect/>
          </a:stretch>
        </p:blipFill>
        <p:spPr>
          <a:xfrm>
            <a:off x="982390" y="1761774"/>
            <a:ext cx="5078534" cy="4509259"/>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34</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17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question </a:t>
            </a:r>
            <a:r>
              <a:rPr lang="en-US" sz="2400" dirty="0">
                <a:solidFill>
                  <a:schemeClr val="tx2">
                    <a:lumMod val="75000"/>
                    <a:lumOff val="25000"/>
                  </a:schemeClr>
                </a:solidFill>
              </a:rPr>
              <a:t>&amp; Dataset: </a:t>
            </a:r>
            <a:r>
              <a:rPr lang="en-US" sz="2400" dirty="0">
                <a:solidFill>
                  <a:srgbClr val="C00000"/>
                </a:solidFill>
              </a:rPr>
              <a:t>nlbse’22 </a:t>
            </a:r>
            <a:r>
              <a:rPr lang="en-US" sz="2400" dirty="0">
                <a:solidFill>
                  <a:schemeClr val="accent5"/>
                </a:solidFill>
              </a:rPr>
              <a:t>MSc Preprocessing</a:t>
            </a:r>
            <a:r>
              <a:rPr lang="en-US" sz="2400" dirty="0">
                <a:solidFill>
                  <a:schemeClr val="accent6">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2828300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1507EC-11AE-A22A-E8DA-58CAA1D7724E}"/>
              </a:ext>
            </a:extLst>
          </p:cNvPr>
          <p:cNvPicPr>
            <a:picLocks noChangeAspect="1"/>
          </p:cNvPicPr>
          <p:nvPr/>
        </p:nvPicPr>
        <p:blipFill>
          <a:blip r:embed="rId3"/>
          <a:stretch>
            <a:fillRect/>
          </a:stretch>
        </p:blipFill>
        <p:spPr>
          <a:xfrm>
            <a:off x="6512714" y="2192297"/>
            <a:ext cx="4927839" cy="4041429"/>
          </a:xfrm>
          <a:prstGeom prst="rect">
            <a:avLst/>
          </a:prstGeom>
        </p:spPr>
      </p:pic>
      <p:pic>
        <p:nvPicPr>
          <p:cNvPr id="6" name="Picture 5">
            <a:extLst>
              <a:ext uri="{FF2B5EF4-FFF2-40B4-BE49-F238E27FC236}">
                <a16:creationId xmlns:a16="http://schemas.microsoft.com/office/drawing/2014/main" id="{0579F33D-5513-E003-8E67-49B570502757}"/>
              </a:ext>
            </a:extLst>
          </p:cNvPr>
          <p:cNvPicPr>
            <a:picLocks noChangeAspect="1"/>
          </p:cNvPicPr>
          <p:nvPr/>
        </p:nvPicPr>
        <p:blipFill>
          <a:blip r:embed="rId4"/>
          <a:stretch>
            <a:fillRect/>
          </a:stretch>
        </p:blipFill>
        <p:spPr>
          <a:xfrm>
            <a:off x="982389" y="1761774"/>
            <a:ext cx="5078533" cy="4509258"/>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35</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18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question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out-of-scope</a:t>
            </a:r>
            <a:r>
              <a:rPr lang="en-US" sz="2400" dirty="0">
                <a:solidFill>
                  <a:srgbClr val="C00000"/>
                </a:solidFill>
              </a:rPr>
              <a:t> </a:t>
            </a:r>
            <a:r>
              <a:rPr lang="en-US" sz="2400" dirty="0">
                <a:solidFill>
                  <a:schemeClr val="accent5"/>
                </a:solidFill>
              </a:rPr>
              <a:t>MSc Preprocessing</a:t>
            </a:r>
            <a:r>
              <a:rPr lang="en-US" sz="2400" dirty="0">
                <a:solidFill>
                  <a:schemeClr val="accent6">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2754161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7DCE00-2C55-B514-6912-FAC2A1EBBA32}"/>
              </a:ext>
            </a:extLst>
          </p:cNvPr>
          <p:cNvPicPr>
            <a:picLocks noChangeAspect="1"/>
          </p:cNvPicPr>
          <p:nvPr/>
        </p:nvPicPr>
        <p:blipFill>
          <a:blip r:embed="rId3"/>
          <a:stretch>
            <a:fillRect/>
          </a:stretch>
        </p:blipFill>
        <p:spPr>
          <a:xfrm>
            <a:off x="6599466" y="2203361"/>
            <a:ext cx="4841085" cy="3992033"/>
          </a:xfrm>
          <a:prstGeom prst="rect">
            <a:avLst/>
          </a:prstGeom>
        </p:spPr>
      </p:pic>
      <p:pic>
        <p:nvPicPr>
          <p:cNvPr id="10" name="Picture 9">
            <a:extLst>
              <a:ext uri="{FF2B5EF4-FFF2-40B4-BE49-F238E27FC236}">
                <a16:creationId xmlns:a16="http://schemas.microsoft.com/office/drawing/2014/main" id="{EF4A44D9-19DA-009D-27F7-DF3FA3B53344}"/>
              </a:ext>
            </a:extLst>
          </p:cNvPr>
          <p:cNvPicPr>
            <a:picLocks noChangeAspect="1"/>
          </p:cNvPicPr>
          <p:nvPr/>
        </p:nvPicPr>
        <p:blipFill>
          <a:blip r:embed="rId4"/>
          <a:stretch>
            <a:fillRect/>
          </a:stretch>
        </p:blipFill>
        <p:spPr>
          <a:xfrm>
            <a:off x="982388" y="1761772"/>
            <a:ext cx="4999768" cy="4489281"/>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36</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19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out-of-scope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out-of-scope</a:t>
            </a:r>
            <a:r>
              <a:rPr lang="en-US" sz="2400" dirty="0">
                <a:solidFill>
                  <a:srgbClr val="C00000"/>
                </a:solidFill>
              </a:rPr>
              <a:t> </a:t>
            </a:r>
            <a:r>
              <a:rPr lang="en-US" sz="2400" dirty="0">
                <a:solidFill>
                  <a:schemeClr val="accent5"/>
                </a:solidFill>
              </a:rPr>
              <a:t>MSc Preprocessing</a:t>
            </a:r>
            <a:r>
              <a:rPr lang="en-US" sz="2400" dirty="0">
                <a:solidFill>
                  <a:schemeClr val="accent6">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1025438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AA5300-49F6-09A3-3EFE-459887235727}"/>
              </a:ext>
            </a:extLst>
          </p:cNvPr>
          <p:cNvPicPr>
            <a:picLocks noChangeAspect="1"/>
          </p:cNvPicPr>
          <p:nvPr/>
        </p:nvPicPr>
        <p:blipFill>
          <a:blip r:embed="rId3"/>
          <a:stretch>
            <a:fillRect/>
          </a:stretch>
        </p:blipFill>
        <p:spPr>
          <a:xfrm>
            <a:off x="6599465" y="2203361"/>
            <a:ext cx="4841085" cy="3934296"/>
          </a:xfrm>
          <a:prstGeom prst="rect">
            <a:avLst/>
          </a:prstGeom>
        </p:spPr>
      </p:pic>
      <p:pic>
        <p:nvPicPr>
          <p:cNvPr id="5" name="Picture 4">
            <a:extLst>
              <a:ext uri="{FF2B5EF4-FFF2-40B4-BE49-F238E27FC236}">
                <a16:creationId xmlns:a16="http://schemas.microsoft.com/office/drawing/2014/main" id="{DBF59970-D545-77D7-5667-6C05E38A6B77}"/>
              </a:ext>
            </a:extLst>
          </p:cNvPr>
          <p:cNvPicPr>
            <a:picLocks noChangeAspect="1"/>
          </p:cNvPicPr>
          <p:nvPr/>
        </p:nvPicPr>
        <p:blipFill>
          <a:blip r:embed="rId4"/>
          <a:stretch>
            <a:fillRect/>
          </a:stretch>
        </p:blipFill>
        <p:spPr>
          <a:xfrm>
            <a:off x="982388" y="1761772"/>
            <a:ext cx="5022808" cy="4433622"/>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37</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20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out-of-scope </a:t>
            </a:r>
            <a:r>
              <a:rPr lang="en-US" sz="2400" dirty="0">
                <a:solidFill>
                  <a:schemeClr val="tx2">
                    <a:lumMod val="75000"/>
                    <a:lumOff val="25000"/>
                  </a:schemeClr>
                </a:solidFill>
              </a:rPr>
              <a:t>&amp; Dataset: </a:t>
            </a:r>
            <a:r>
              <a:rPr lang="en-US" sz="2400" dirty="0">
                <a:solidFill>
                  <a:srgbClr val="C00000"/>
                </a:solidFill>
              </a:rPr>
              <a:t>nlbse’22 </a:t>
            </a:r>
            <a:r>
              <a:rPr lang="en-US" sz="2400" dirty="0">
                <a:solidFill>
                  <a:schemeClr val="accent5"/>
                </a:solidFill>
              </a:rPr>
              <a:t>MSc Preprocessing</a:t>
            </a:r>
            <a:r>
              <a:rPr lang="en-US" sz="2400" dirty="0">
                <a:solidFill>
                  <a:schemeClr val="accent6">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2048500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3B9DD6-98CE-3ED0-E7C5-0D5BED85561D}"/>
              </a:ext>
            </a:extLst>
          </p:cNvPr>
          <p:cNvPicPr>
            <a:picLocks noChangeAspect="1"/>
          </p:cNvPicPr>
          <p:nvPr/>
        </p:nvPicPr>
        <p:blipFill>
          <a:blip r:embed="rId3"/>
          <a:stretch>
            <a:fillRect/>
          </a:stretch>
        </p:blipFill>
        <p:spPr>
          <a:xfrm>
            <a:off x="6599464" y="2249264"/>
            <a:ext cx="4841085" cy="3970280"/>
          </a:xfrm>
          <a:prstGeom prst="rect">
            <a:avLst/>
          </a:prstGeom>
        </p:spPr>
      </p:pic>
      <p:pic>
        <p:nvPicPr>
          <p:cNvPr id="7" name="Picture 6">
            <a:extLst>
              <a:ext uri="{FF2B5EF4-FFF2-40B4-BE49-F238E27FC236}">
                <a16:creationId xmlns:a16="http://schemas.microsoft.com/office/drawing/2014/main" id="{A8E89D0F-67AC-6694-EFE8-74677851E441}"/>
              </a:ext>
            </a:extLst>
          </p:cNvPr>
          <p:cNvPicPr>
            <a:picLocks noChangeAspect="1"/>
          </p:cNvPicPr>
          <p:nvPr/>
        </p:nvPicPr>
        <p:blipFill>
          <a:blip r:embed="rId4"/>
          <a:stretch>
            <a:fillRect/>
          </a:stretch>
        </p:blipFill>
        <p:spPr>
          <a:xfrm>
            <a:off x="982387" y="1761772"/>
            <a:ext cx="5022807" cy="4391284"/>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38</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21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out-of-scope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question</a:t>
            </a:r>
            <a:r>
              <a:rPr lang="en-US" sz="2400" dirty="0">
                <a:solidFill>
                  <a:srgbClr val="C00000"/>
                </a:solidFill>
              </a:rPr>
              <a:t> </a:t>
            </a:r>
            <a:r>
              <a:rPr lang="en-US" sz="2400" dirty="0">
                <a:solidFill>
                  <a:schemeClr val="accent5"/>
                </a:solidFill>
              </a:rPr>
              <a:t>MSc Preprocessing</a:t>
            </a:r>
            <a:r>
              <a:rPr lang="en-US" sz="2400" dirty="0">
                <a:solidFill>
                  <a:schemeClr val="accent6">
                    <a:lumMod val="60000"/>
                    <a:lumOff val="40000"/>
                  </a:schemeClr>
                </a:solidFill>
              </a:rPr>
              <a:t> </a:t>
            </a:r>
            <a:endParaRPr lang="en-TR" sz="2400" dirty="0">
              <a:solidFill>
                <a:srgbClr val="C00000"/>
              </a:solidFill>
            </a:endParaRPr>
          </a:p>
        </p:txBody>
      </p:sp>
    </p:spTree>
    <p:extLst>
      <p:ext uri="{BB962C8B-B14F-4D97-AF65-F5344CB8AC3E}">
        <p14:creationId xmlns:p14="http://schemas.microsoft.com/office/powerpoint/2010/main" val="643795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68EF0-92D9-558A-794C-66F700A63951}"/>
              </a:ext>
            </a:extLst>
          </p:cNvPr>
          <p:cNvSpPr>
            <a:spLocks noGrp="1"/>
          </p:cNvSpPr>
          <p:nvPr>
            <p:ph idx="1"/>
          </p:nvPr>
        </p:nvSpPr>
        <p:spPr>
          <a:xfrm>
            <a:off x="838200" y="379596"/>
            <a:ext cx="10515600" cy="5532105"/>
          </a:xfrm>
        </p:spPr>
        <p:txBody>
          <a:bodyPr>
            <a:normAutofit fontScale="77500" lnSpcReduction="20000"/>
          </a:bodyPr>
          <a:lstStyle/>
          <a:p>
            <a:pPr marL="514350" indent="-514350">
              <a:buAutoNum type="arabicPeriod"/>
            </a:pPr>
            <a:r>
              <a:rPr lang="en-TR" dirty="0"/>
              <a:t>Issue classification yaptik, BERT ve Llama3 8b ile </a:t>
            </a:r>
          </a:p>
          <a:p>
            <a:pPr marL="971550" lvl="1" indent="-514350">
              <a:buAutoNum type="arabicPeriod"/>
            </a:pPr>
            <a:r>
              <a:rPr lang="en-TR" dirty="0"/>
              <a:t>BERT her zaman daha iyi sonuc veriyor</a:t>
            </a:r>
          </a:p>
          <a:p>
            <a:pPr marL="971550" lvl="1" indent="-514350">
              <a:buAutoNum type="arabicPeriod"/>
            </a:pPr>
            <a:r>
              <a:rPr lang="en-TR" dirty="0"/>
              <a:t>Llama3 few shot / label definition verdik ancak daha iyi olmadi</a:t>
            </a:r>
          </a:p>
          <a:p>
            <a:pPr marL="971550" lvl="1" indent="-514350">
              <a:buAutoNum type="arabicPeriod"/>
            </a:pPr>
            <a:r>
              <a:rPr lang="en-TR" dirty="0"/>
              <a:t>Bizim veri setimizde train ettigimizde nlbse22 performansi dusuk ve tam tersi</a:t>
            </a:r>
          </a:p>
          <a:p>
            <a:pPr marL="971550" lvl="1" indent="-514350">
              <a:buAutoNum type="arabicPeriod"/>
            </a:pPr>
            <a:r>
              <a:rPr lang="en-TR" dirty="0">
                <a:solidFill>
                  <a:srgbClr val="00DB07"/>
                </a:solidFill>
              </a:rPr>
              <a:t>(% * +) ground truth label’lardan emin degiliz bug olanlar mesela enhancement olarak label lanmis olabilir. Misclassified olanlari gozden gecirmek. Mesela misclassified ama gercekten de bug gibi ve modelin bug demesi dogru olabilir, ornek alip bakabiliriz. Genelde issue’larin yanlis acilmasi bir problem, bunu gostermis olabiliriz. </a:t>
            </a:r>
          </a:p>
          <a:p>
            <a:pPr marL="971550" lvl="1" indent="-514350">
              <a:buFont typeface="Arial" panose="020B0604020202020204" pitchFamily="34" charset="0"/>
              <a:buAutoNum type="arabicPeriod"/>
            </a:pPr>
            <a:r>
              <a:rPr lang="en-TR" dirty="0"/>
              <a:t>(</a:t>
            </a:r>
            <a:r>
              <a:rPr lang="en-TR" dirty="0">
                <a:solidFill>
                  <a:srgbClr val="00DB07"/>
                </a:solidFill>
              </a:rPr>
              <a:t>%</a:t>
            </a:r>
            <a:r>
              <a:rPr lang="en-TR" dirty="0"/>
              <a:t>) no_label olanlar, untriaged olanlari predict etmek veya modeli train etmek icin kullanmak semi-supervised kullanabiliriz. </a:t>
            </a:r>
          </a:p>
          <a:p>
            <a:pPr marL="971550" lvl="1" indent="-514350">
              <a:buAutoNum type="arabicPeriod"/>
            </a:pPr>
            <a:r>
              <a:rPr lang="en-TR" dirty="0"/>
              <a:t>bug classifier </a:t>
            </a:r>
          </a:p>
          <a:p>
            <a:pPr marL="514350" indent="-514350">
              <a:buAutoNum type="arabicPeriod"/>
            </a:pPr>
            <a:r>
              <a:rPr lang="en-TR" dirty="0"/>
              <a:t>(</a:t>
            </a:r>
            <a:r>
              <a:rPr lang="en-TR" dirty="0">
                <a:solidFill>
                  <a:srgbClr val="00DB07"/>
                </a:solidFill>
              </a:rPr>
              <a:t>% </a:t>
            </a:r>
            <a:r>
              <a:rPr lang="en-TR" dirty="0"/>
              <a:t>* +) Preprocessing icin llama3 kullanip BERT ile classification yapip classification performansini arttirabilirsek</a:t>
            </a:r>
          </a:p>
          <a:p>
            <a:pPr marL="514350" indent="-514350">
              <a:buAutoNum type="arabicPeriod"/>
            </a:pPr>
            <a:r>
              <a:rPr lang="en-TR" dirty="0"/>
              <a:t>(+) wontfix tahmin etmek, BERT ile </a:t>
            </a:r>
          </a:p>
          <a:p>
            <a:pPr marL="971550" lvl="1" indent="-514350">
              <a:buAutoNum type="arabicPeriod"/>
            </a:pPr>
            <a:r>
              <a:rPr lang="en-TR" dirty="0"/>
              <a:t>Issue description readability metrikleri, kod blogu, stacktrace var mi ekleyebilir miyiz</a:t>
            </a:r>
          </a:p>
          <a:p>
            <a:pPr marL="514350" indent="-514350">
              <a:buAutoNum type="arabicPeriod"/>
            </a:pPr>
            <a:r>
              <a:rPr lang="en-TR" dirty="0"/>
              <a:t>kod metrikleri, issue sayilari, issue label’lari ile kod kalitesi ve issue sayisi arasinda correlation</a:t>
            </a:r>
          </a:p>
          <a:p>
            <a:pPr marL="971550" lvl="1" indent="-514350">
              <a:buAutoNum type="arabicPeriod"/>
            </a:pPr>
            <a:r>
              <a:rPr lang="en-TR" dirty="0"/>
              <a:t>Hangi issue hangi release’e ait olduguna ulasamamistik</a:t>
            </a:r>
          </a:p>
          <a:p>
            <a:pPr marL="514350" indent="-514350">
              <a:buAutoNum type="arabicPeriod"/>
            </a:pPr>
            <a:r>
              <a:rPr lang="en-TR" dirty="0"/>
              <a:t>(*) cost of quality, kod metriklerinden tahmin etmek</a:t>
            </a:r>
          </a:p>
          <a:p>
            <a:pPr marL="971550" lvl="1" indent="-514350">
              <a:buFont typeface="Arial" panose="020B0604020202020204" pitchFamily="34" charset="0"/>
              <a:buAutoNum type="arabicPeriod"/>
            </a:pPr>
            <a:r>
              <a:rPr lang="en-TR" dirty="0"/>
              <a:t>Hangi issue hangi release’e ait olduguna ulasamamistik</a:t>
            </a:r>
          </a:p>
          <a:p>
            <a:pPr marL="971550" lvl="1" indent="-514350">
              <a:buAutoNum type="arabicPeriod"/>
            </a:pPr>
            <a:endParaRPr lang="en-TR" dirty="0"/>
          </a:p>
        </p:txBody>
      </p:sp>
      <p:sp>
        <p:nvSpPr>
          <p:cNvPr id="4" name="Slide Number Placeholder 3">
            <a:extLst>
              <a:ext uri="{FF2B5EF4-FFF2-40B4-BE49-F238E27FC236}">
                <a16:creationId xmlns:a16="http://schemas.microsoft.com/office/drawing/2014/main" id="{FE4260AB-59AC-9850-691F-92BC6C7C3116}"/>
              </a:ext>
            </a:extLst>
          </p:cNvPr>
          <p:cNvSpPr>
            <a:spLocks noGrp="1"/>
          </p:cNvSpPr>
          <p:nvPr>
            <p:ph type="sldNum" sz="quarter" idx="12"/>
          </p:nvPr>
        </p:nvSpPr>
        <p:spPr/>
        <p:txBody>
          <a:bodyPr/>
          <a:lstStyle/>
          <a:p>
            <a:fld id="{64CB11F6-019F-124C-8B86-58575C4BBC84}" type="slidenum">
              <a:rPr lang="en-TR" smtClean="0"/>
              <a:t>3</a:t>
            </a:fld>
            <a:endParaRPr lang="en-TR"/>
          </a:p>
        </p:txBody>
      </p:sp>
    </p:spTree>
    <p:extLst>
      <p:ext uri="{BB962C8B-B14F-4D97-AF65-F5344CB8AC3E}">
        <p14:creationId xmlns:p14="http://schemas.microsoft.com/office/powerpoint/2010/main" val="324652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41C44E-5563-B9BC-6444-2AC79CFBC202}"/>
              </a:ext>
            </a:extLst>
          </p:cNvPr>
          <p:cNvPicPr>
            <a:picLocks noChangeAspect="1"/>
          </p:cNvPicPr>
          <p:nvPr/>
        </p:nvPicPr>
        <p:blipFill>
          <a:blip r:embed="rId3"/>
          <a:stretch>
            <a:fillRect/>
          </a:stretch>
        </p:blipFill>
        <p:spPr>
          <a:xfrm>
            <a:off x="6266185" y="2166715"/>
            <a:ext cx="4688830" cy="3838891"/>
          </a:xfrm>
          <a:prstGeom prst="rect">
            <a:avLst/>
          </a:prstGeom>
        </p:spPr>
      </p:pic>
      <p:pic>
        <p:nvPicPr>
          <p:cNvPr id="6" name="Picture 5">
            <a:extLst>
              <a:ext uri="{FF2B5EF4-FFF2-40B4-BE49-F238E27FC236}">
                <a16:creationId xmlns:a16="http://schemas.microsoft.com/office/drawing/2014/main" id="{0740E017-A557-B5E9-2261-DD4EEB8D8B8C}"/>
              </a:ext>
            </a:extLst>
          </p:cNvPr>
          <p:cNvPicPr>
            <a:picLocks noChangeAspect="1"/>
          </p:cNvPicPr>
          <p:nvPr/>
        </p:nvPicPr>
        <p:blipFill>
          <a:blip r:embed="rId4"/>
          <a:stretch>
            <a:fillRect/>
          </a:stretch>
        </p:blipFill>
        <p:spPr>
          <a:xfrm>
            <a:off x="982392" y="1761777"/>
            <a:ext cx="5113605" cy="4794005"/>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39</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37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out-of-scope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out-of-scope </a:t>
            </a:r>
            <a:r>
              <a:rPr lang="en-US" sz="2400" dirty="0">
                <a:solidFill>
                  <a:schemeClr val="accent5"/>
                </a:solidFill>
              </a:rPr>
              <a:t>MSc Preprocessing</a:t>
            </a:r>
            <a:r>
              <a:rPr lang="en-US" sz="2400" dirty="0">
                <a:solidFill>
                  <a:schemeClr val="accent2">
                    <a:lumMod val="60000"/>
                    <a:lumOff val="40000"/>
                  </a:schemeClr>
                </a:solidFill>
              </a:rPr>
              <a:t> </a:t>
            </a:r>
            <a:r>
              <a:rPr lang="en-US" sz="2400" dirty="0">
                <a:solidFill>
                  <a:schemeClr val="accent2"/>
                </a:solidFill>
              </a:rPr>
              <a:t>BUG Classifier</a:t>
            </a:r>
            <a:endParaRPr lang="en-TR" sz="2400" dirty="0">
              <a:solidFill>
                <a:srgbClr val="C00000"/>
              </a:solidFill>
            </a:endParaRPr>
          </a:p>
        </p:txBody>
      </p:sp>
    </p:spTree>
    <p:extLst>
      <p:ext uri="{BB962C8B-B14F-4D97-AF65-F5344CB8AC3E}">
        <p14:creationId xmlns:p14="http://schemas.microsoft.com/office/powerpoint/2010/main" val="697058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996BEE-AB9F-62C0-28DB-05167CD19F72}"/>
              </a:ext>
            </a:extLst>
          </p:cNvPr>
          <p:cNvPicPr>
            <a:picLocks noChangeAspect="1"/>
          </p:cNvPicPr>
          <p:nvPr/>
        </p:nvPicPr>
        <p:blipFill>
          <a:blip r:embed="rId3"/>
          <a:stretch>
            <a:fillRect/>
          </a:stretch>
        </p:blipFill>
        <p:spPr>
          <a:xfrm>
            <a:off x="6306004" y="2140845"/>
            <a:ext cx="4819199" cy="3866732"/>
          </a:xfrm>
          <a:prstGeom prst="rect">
            <a:avLst/>
          </a:prstGeom>
        </p:spPr>
      </p:pic>
      <p:pic>
        <p:nvPicPr>
          <p:cNvPr id="6" name="Picture 5">
            <a:extLst>
              <a:ext uri="{FF2B5EF4-FFF2-40B4-BE49-F238E27FC236}">
                <a16:creationId xmlns:a16="http://schemas.microsoft.com/office/drawing/2014/main" id="{86210A90-7A20-E418-5B91-D82B88555BA6}"/>
              </a:ext>
            </a:extLst>
          </p:cNvPr>
          <p:cNvPicPr>
            <a:picLocks noChangeAspect="1"/>
          </p:cNvPicPr>
          <p:nvPr/>
        </p:nvPicPr>
        <p:blipFill>
          <a:blip r:embed="rId4"/>
          <a:stretch>
            <a:fillRect/>
          </a:stretch>
        </p:blipFill>
        <p:spPr>
          <a:xfrm>
            <a:off x="982393" y="1761778"/>
            <a:ext cx="5113604" cy="4781748"/>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40</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38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out-of-scope </a:t>
            </a:r>
            <a:r>
              <a:rPr lang="en-US" sz="2400" dirty="0">
                <a:solidFill>
                  <a:schemeClr val="tx2">
                    <a:lumMod val="75000"/>
                    <a:lumOff val="25000"/>
                  </a:schemeClr>
                </a:solidFill>
              </a:rPr>
              <a:t>&amp; Dataset: </a:t>
            </a:r>
            <a:r>
              <a:rPr lang="en-US" sz="2400" dirty="0">
                <a:solidFill>
                  <a:srgbClr val="C00000"/>
                </a:solidFill>
              </a:rPr>
              <a:t>nlbse’22 </a:t>
            </a:r>
            <a:r>
              <a:rPr lang="en-US" sz="2400" dirty="0">
                <a:solidFill>
                  <a:schemeClr val="accent5"/>
                </a:solidFill>
              </a:rPr>
              <a:t>MSc Preprocessing</a:t>
            </a:r>
            <a:r>
              <a:rPr lang="en-US" sz="2400" dirty="0">
                <a:solidFill>
                  <a:schemeClr val="accent2">
                    <a:lumMod val="60000"/>
                    <a:lumOff val="40000"/>
                  </a:schemeClr>
                </a:solidFill>
              </a:rPr>
              <a:t> </a:t>
            </a:r>
            <a:r>
              <a:rPr lang="en-US" sz="2400" dirty="0">
                <a:solidFill>
                  <a:schemeClr val="accent2"/>
                </a:solidFill>
              </a:rPr>
              <a:t>BUG Classifier</a:t>
            </a:r>
            <a:endParaRPr lang="en-TR" sz="2400" dirty="0">
              <a:solidFill>
                <a:srgbClr val="C00000"/>
              </a:solidFill>
            </a:endParaRPr>
          </a:p>
        </p:txBody>
      </p:sp>
    </p:spTree>
    <p:extLst>
      <p:ext uri="{BB962C8B-B14F-4D97-AF65-F5344CB8AC3E}">
        <p14:creationId xmlns:p14="http://schemas.microsoft.com/office/powerpoint/2010/main" val="49056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5EDA19-D1E6-4578-87B9-61F1E0874A82}"/>
              </a:ext>
            </a:extLst>
          </p:cNvPr>
          <p:cNvPicPr>
            <a:picLocks noChangeAspect="1"/>
          </p:cNvPicPr>
          <p:nvPr/>
        </p:nvPicPr>
        <p:blipFill>
          <a:blip r:embed="rId3"/>
          <a:stretch>
            <a:fillRect/>
          </a:stretch>
        </p:blipFill>
        <p:spPr>
          <a:xfrm>
            <a:off x="6306004" y="2189838"/>
            <a:ext cx="4688830" cy="3831117"/>
          </a:xfrm>
          <a:prstGeom prst="rect">
            <a:avLst/>
          </a:prstGeom>
        </p:spPr>
      </p:pic>
      <p:pic>
        <p:nvPicPr>
          <p:cNvPr id="6" name="Picture 5">
            <a:extLst>
              <a:ext uri="{FF2B5EF4-FFF2-40B4-BE49-F238E27FC236}">
                <a16:creationId xmlns:a16="http://schemas.microsoft.com/office/drawing/2014/main" id="{3642F826-0A1D-EEF4-F7D9-0A0540892D10}"/>
              </a:ext>
            </a:extLst>
          </p:cNvPr>
          <p:cNvPicPr>
            <a:picLocks noChangeAspect="1"/>
          </p:cNvPicPr>
          <p:nvPr/>
        </p:nvPicPr>
        <p:blipFill>
          <a:blip r:embed="rId4"/>
          <a:stretch>
            <a:fillRect/>
          </a:stretch>
        </p:blipFill>
        <p:spPr>
          <a:xfrm>
            <a:off x="982392" y="1761777"/>
            <a:ext cx="5113605" cy="4738707"/>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41</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39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6">
                    <a:lumMod val="60000"/>
                    <a:lumOff val="40000"/>
                  </a:schemeClr>
                </a:solidFill>
              </a:rPr>
              <a:t>MSc bug – enhancement – out-of-scope </a:t>
            </a:r>
            <a:r>
              <a:rPr lang="en-US" sz="2400" dirty="0">
                <a:solidFill>
                  <a:schemeClr val="tx2">
                    <a:lumMod val="75000"/>
                    <a:lumOff val="25000"/>
                  </a:schemeClr>
                </a:solidFill>
              </a:rPr>
              <a:t>&amp; Dataset: </a:t>
            </a:r>
            <a:r>
              <a:rPr lang="en-US" sz="2400" dirty="0">
                <a:solidFill>
                  <a:schemeClr val="accent6">
                    <a:lumMod val="60000"/>
                    <a:lumOff val="40000"/>
                  </a:schemeClr>
                </a:solidFill>
              </a:rPr>
              <a:t>MSc bug – enhancement – question </a:t>
            </a:r>
            <a:r>
              <a:rPr lang="en-US" sz="2400" dirty="0">
                <a:solidFill>
                  <a:schemeClr val="accent5"/>
                </a:solidFill>
              </a:rPr>
              <a:t>MSc Preprocessing</a:t>
            </a:r>
            <a:r>
              <a:rPr lang="en-US" sz="2400" dirty="0">
                <a:solidFill>
                  <a:schemeClr val="accent2">
                    <a:lumMod val="60000"/>
                    <a:lumOff val="40000"/>
                  </a:schemeClr>
                </a:solidFill>
              </a:rPr>
              <a:t> </a:t>
            </a:r>
            <a:r>
              <a:rPr lang="en-US" sz="2400" dirty="0">
                <a:solidFill>
                  <a:schemeClr val="accent2"/>
                </a:solidFill>
              </a:rPr>
              <a:t>BUG Classifier</a:t>
            </a:r>
            <a:endParaRPr lang="en-TR" sz="2400" dirty="0">
              <a:solidFill>
                <a:srgbClr val="C00000"/>
              </a:solidFill>
            </a:endParaRPr>
          </a:p>
        </p:txBody>
      </p:sp>
    </p:spTree>
    <p:extLst>
      <p:ext uri="{BB962C8B-B14F-4D97-AF65-F5344CB8AC3E}">
        <p14:creationId xmlns:p14="http://schemas.microsoft.com/office/powerpoint/2010/main" val="3300589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27C154-50A0-9ACD-F58C-5A66F3617748}"/>
              </a:ext>
            </a:extLst>
          </p:cNvPr>
          <p:cNvPicPr>
            <a:picLocks noChangeAspect="1"/>
          </p:cNvPicPr>
          <p:nvPr/>
        </p:nvPicPr>
        <p:blipFill>
          <a:blip r:embed="rId3"/>
          <a:stretch>
            <a:fillRect/>
          </a:stretch>
        </p:blipFill>
        <p:spPr>
          <a:xfrm>
            <a:off x="850900" y="2135722"/>
            <a:ext cx="5118100" cy="2133600"/>
          </a:xfrm>
          <a:prstGeom prst="rect">
            <a:avLst/>
          </a:prstGeom>
        </p:spPr>
      </p:pic>
      <p:pic>
        <p:nvPicPr>
          <p:cNvPr id="5" name="Picture 4">
            <a:extLst>
              <a:ext uri="{FF2B5EF4-FFF2-40B4-BE49-F238E27FC236}">
                <a16:creationId xmlns:a16="http://schemas.microsoft.com/office/drawing/2014/main" id="{74DEEFCD-5B02-BD59-2D8B-E9D126A42300}"/>
              </a:ext>
            </a:extLst>
          </p:cNvPr>
          <p:cNvPicPr>
            <a:picLocks noChangeAspect="1"/>
          </p:cNvPicPr>
          <p:nvPr/>
        </p:nvPicPr>
        <p:blipFill>
          <a:blip r:embed="rId4"/>
          <a:stretch>
            <a:fillRect/>
          </a:stretch>
        </p:blipFill>
        <p:spPr>
          <a:xfrm>
            <a:off x="6314827" y="2135722"/>
            <a:ext cx="4642346" cy="3805201"/>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42</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41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2">
                    <a:lumMod val="60000"/>
                    <a:lumOff val="40000"/>
                  </a:schemeClr>
                </a:solidFill>
              </a:rPr>
              <a:t>Llama3 bug – enhancement – other</a:t>
            </a:r>
            <a:r>
              <a:rPr lang="en-US" sz="2400" dirty="0">
                <a:solidFill>
                  <a:srgbClr val="C00000"/>
                </a:solidFill>
              </a:rPr>
              <a:t> </a:t>
            </a:r>
            <a:r>
              <a:rPr lang="en-US" sz="2400" dirty="0">
                <a:solidFill>
                  <a:schemeClr val="tx2">
                    <a:lumMod val="75000"/>
                    <a:lumOff val="25000"/>
                  </a:schemeClr>
                </a:solidFill>
              </a:rPr>
              <a:t>&amp; Dataset: </a:t>
            </a:r>
            <a:r>
              <a:rPr lang="en-US" sz="2400" dirty="0">
                <a:solidFill>
                  <a:srgbClr val="C00000"/>
                </a:solidFill>
              </a:rPr>
              <a:t>nlbse’22 test dataset without preprocessing</a:t>
            </a:r>
            <a:r>
              <a:rPr lang="en-TR" sz="2400" dirty="0">
                <a:solidFill>
                  <a:srgbClr val="C00000"/>
                </a:solidFill>
              </a:rPr>
              <a:t> – few shot</a:t>
            </a:r>
          </a:p>
        </p:txBody>
      </p:sp>
    </p:spTree>
    <p:extLst>
      <p:ext uri="{BB962C8B-B14F-4D97-AF65-F5344CB8AC3E}">
        <p14:creationId xmlns:p14="http://schemas.microsoft.com/office/powerpoint/2010/main" val="2811303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27C154-50A0-9ACD-F58C-5A66F3617748}"/>
              </a:ext>
            </a:extLst>
          </p:cNvPr>
          <p:cNvPicPr>
            <a:picLocks noChangeAspect="1"/>
          </p:cNvPicPr>
          <p:nvPr/>
        </p:nvPicPr>
        <p:blipFill>
          <a:blip r:embed="rId3"/>
          <a:stretch>
            <a:fillRect/>
          </a:stretch>
        </p:blipFill>
        <p:spPr>
          <a:xfrm>
            <a:off x="850900" y="2135722"/>
            <a:ext cx="5118100" cy="2133600"/>
          </a:xfrm>
          <a:prstGeom prst="rect">
            <a:avLst/>
          </a:prstGeom>
        </p:spPr>
      </p:pic>
      <p:pic>
        <p:nvPicPr>
          <p:cNvPr id="5" name="Picture 4">
            <a:extLst>
              <a:ext uri="{FF2B5EF4-FFF2-40B4-BE49-F238E27FC236}">
                <a16:creationId xmlns:a16="http://schemas.microsoft.com/office/drawing/2014/main" id="{74DEEFCD-5B02-BD59-2D8B-E9D126A42300}"/>
              </a:ext>
            </a:extLst>
          </p:cNvPr>
          <p:cNvPicPr>
            <a:picLocks noChangeAspect="1"/>
          </p:cNvPicPr>
          <p:nvPr/>
        </p:nvPicPr>
        <p:blipFill>
          <a:blip r:embed="rId4"/>
          <a:stretch>
            <a:fillRect/>
          </a:stretch>
        </p:blipFill>
        <p:spPr>
          <a:xfrm>
            <a:off x="6314827" y="2135722"/>
            <a:ext cx="4642346" cy="3805201"/>
          </a:xfrm>
          <a:prstGeom prst="rect">
            <a:avLst/>
          </a:prstGeom>
        </p:spPr>
      </p:pic>
      <p:sp>
        <p:nvSpPr>
          <p:cNvPr id="3" name="Slide Number Placeholder 2">
            <a:extLst>
              <a:ext uri="{FF2B5EF4-FFF2-40B4-BE49-F238E27FC236}">
                <a16:creationId xmlns:a16="http://schemas.microsoft.com/office/drawing/2014/main" id="{C1BD6AB1-C542-E927-FA12-4E4FA5F4CF98}"/>
              </a:ext>
            </a:extLst>
          </p:cNvPr>
          <p:cNvSpPr>
            <a:spLocks noGrp="1"/>
          </p:cNvSpPr>
          <p:nvPr>
            <p:ph type="sldNum" sz="quarter" idx="12"/>
          </p:nvPr>
        </p:nvSpPr>
        <p:spPr/>
        <p:txBody>
          <a:bodyPr/>
          <a:lstStyle/>
          <a:p>
            <a:fld id="{64CB11F6-019F-124C-8B86-58575C4BBC84}" type="slidenum">
              <a:rPr lang="en-TR" smtClean="0"/>
              <a:t>43</a:t>
            </a:fld>
            <a:endParaRPr lang="en-TR"/>
          </a:p>
        </p:txBody>
      </p:sp>
      <p:sp>
        <p:nvSpPr>
          <p:cNvPr id="2" name="TextBox 1">
            <a:extLst>
              <a:ext uri="{FF2B5EF4-FFF2-40B4-BE49-F238E27FC236}">
                <a16:creationId xmlns:a16="http://schemas.microsoft.com/office/drawing/2014/main" id="{6F7A2C35-0677-538E-5E82-659FFBD4FFC7}"/>
              </a:ext>
            </a:extLst>
          </p:cNvPr>
          <p:cNvSpPr txBox="1"/>
          <p:nvPr/>
        </p:nvSpPr>
        <p:spPr>
          <a:xfrm>
            <a:off x="99806" y="76494"/>
            <a:ext cx="1946707" cy="646331"/>
          </a:xfrm>
          <a:prstGeom prst="rect">
            <a:avLst/>
          </a:prstGeom>
          <a:noFill/>
        </p:spPr>
        <p:txBody>
          <a:bodyPr wrap="square" rtlCol="0">
            <a:spAutoFit/>
          </a:bodyPr>
          <a:lstStyle/>
          <a:p>
            <a:r>
              <a:rPr lang="en-TR" sz="3600" dirty="0">
                <a:solidFill>
                  <a:srgbClr val="7030A0"/>
                </a:solidFill>
              </a:rPr>
              <a:t>42 OK   </a:t>
            </a:r>
          </a:p>
        </p:txBody>
      </p:sp>
      <p:sp>
        <p:nvSpPr>
          <p:cNvPr id="4" name="Title 1">
            <a:extLst>
              <a:ext uri="{FF2B5EF4-FFF2-40B4-BE49-F238E27FC236}">
                <a16:creationId xmlns:a16="http://schemas.microsoft.com/office/drawing/2014/main" id="{2F3DC74F-E16A-A7AF-8538-57761167420C}"/>
              </a:ext>
            </a:extLst>
          </p:cNvPr>
          <p:cNvSpPr txBox="1">
            <a:spLocks/>
          </p:cNvSpPr>
          <p:nvPr/>
        </p:nvSpPr>
        <p:spPr>
          <a:xfrm>
            <a:off x="838197" y="365125"/>
            <a:ext cx="11349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2">
                    <a:lumMod val="75000"/>
                    <a:lumOff val="25000"/>
                  </a:schemeClr>
                </a:solidFill>
              </a:rPr>
              <a:t>Model: </a:t>
            </a:r>
            <a:r>
              <a:rPr lang="en-US" sz="2400" dirty="0">
                <a:solidFill>
                  <a:schemeClr val="accent2">
                    <a:lumMod val="60000"/>
                    <a:lumOff val="40000"/>
                  </a:schemeClr>
                </a:solidFill>
              </a:rPr>
              <a:t>Llama3 bug – enhancement – other</a:t>
            </a:r>
            <a:r>
              <a:rPr lang="en-US" sz="2400" dirty="0">
                <a:solidFill>
                  <a:srgbClr val="C00000"/>
                </a:solidFill>
              </a:rPr>
              <a:t> </a:t>
            </a:r>
            <a:r>
              <a:rPr lang="en-US" sz="2400" dirty="0">
                <a:solidFill>
                  <a:schemeClr val="tx2">
                    <a:lumMod val="75000"/>
                    <a:lumOff val="25000"/>
                  </a:schemeClr>
                </a:solidFill>
              </a:rPr>
              <a:t>&amp; Dataset: </a:t>
            </a:r>
            <a:r>
              <a:rPr lang="en-US" sz="2400" dirty="0">
                <a:solidFill>
                  <a:srgbClr val="C00000"/>
                </a:solidFill>
              </a:rPr>
              <a:t>nlbse’22 test dataset without preprocessing</a:t>
            </a:r>
            <a:r>
              <a:rPr lang="en-TR" sz="2400" dirty="0">
                <a:solidFill>
                  <a:srgbClr val="C00000"/>
                </a:solidFill>
              </a:rPr>
              <a:t> – label definitions</a:t>
            </a:r>
          </a:p>
        </p:txBody>
      </p:sp>
    </p:spTree>
    <p:extLst>
      <p:ext uri="{BB962C8B-B14F-4D97-AF65-F5344CB8AC3E}">
        <p14:creationId xmlns:p14="http://schemas.microsoft.com/office/powerpoint/2010/main" val="3747279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77776-B151-074B-8A50-744EA1A7D2A8}"/>
              </a:ext>
            </a:extLst>
          </p:cNvPr>
          <p:cNvSpPr>
            <a:spLocks noGrp="1"/>
          </p:cNvSpPr>
          <p:nvPr>
            <p:ph type="title"/>
          </p:nvPr>
        </p:nvSpPr>
        <p:spPr/>
        <p:txBody>
          <a:bodyPr>
            <a:normAutofit/>
          </a:bodyPr>
          <a:lstStyle/>
          <a:p>
            <a:r>
              <a:rPr lang="en-US" dirty="0">
                <a:solidFill>
                  <a:schemeClr val="tx2">
                    <a:lumMod val="75000"/>
                    <a:lumOff val="25000"/>
                  </a:schemeClr>
                </a:solidFill>
              </a:rPr>
              <a:t>Dataset: </a:t>
            </a:r>
            <a:r>
              <a:rPr lang="en-US" dirty="0">
                <a:solidFill>
                  <a:schemeClr val="accent6">
                    <a:lumMod val="60000"/>
                    <a:lumOff val="40000"/>
                  </a:schemeClr>
                </a:solidFill>
              </a:rPr>
              <a:t>MSc</a:t>
            </a:r>
            <a:r>
              <a:rPr lang="en-US" dirty="0">
                <a:solidFill>
                  <a:schemeClr val="tx2">
                    <a:lumMod val="75000"/>
                    <a:lumOff val="25000"/>
                  </a:schemeClr>
                </a:solidFill>
              </a:rPr>
              <a:t> &amp; Model: </a:t>
            </a:r>
            <a:r>
              <a:rPr lang="en-US" dirty="0">
                <a:solidFill>
                  <a:srgbClr val="C00000"/>
                </a:solidFill>
              </a:rPr>
              <a:t>nlbse’22</a:t>
            </a:r>
            <a:endParaRPr lang="en-TR" dirty="0">
              <a:solidFill>
                <a:srgbClr val="C00000"/>
              </a:solidFill>
            </a:endParaRPr>
          </a:p>
        </p:txBody>
      </p:sp>
      <p:sp>
        <p:nvSpPr>
          <p:cNvPr id="3" name="Slide Number Placeholder 2">
            <a:extLst>
              <a:ext uri="{FF2B5EF4-FFF2-40B4-BE49-F238E27FC236}">
                <a16:creationId xmlns:a16="http://schemas.microsoft.com/office/drawing/2014/main" id="{F220A64B-82AA-E5EC-F6F2-DD0DFC211B4C}"/>
              </a:ext>
            </a:extLst>
          </p:cNvPr>
          <p:cNvSpPr>
            <a:spLocks noGrp="1"/>
          </p:cNvSpPr>
          <p:nvPr>
            <p:ph type="sldNum" sz="quarter" idx="12"/>
          </p:nvPr>
        </p:nvSpPr>
        <p:spPr/>
        <p:txBody>
          <a:bodyPr/>
          <a:lstStyle/>
          <a:p>
            <a:fld id="{64CB11F6-019F-124C-8B86-58575C4BBC84}" type="slidenum">
              <a:rPr lang="en-TR" smtClean="0"/>
              <a:t>44</a:t>
            </a:fld>
            <a:endParaRPr lang="en-TR"/>
          </a:p>
        </p:txBody>
      </p:sp>
      <p:sp>
        <p:nvSpPr>
          <p:cNvPr id="6" name="TextBox 5">
            <a:extLst>
              <a:ext uri="{FF2B5EF4-FFF2-40B4-BE49-F238E27FC236}">
                <a16:creationId xmlns:a16="http://schemas.microsoft.com/office/drawing/2014/main" id="{4D4D7B12-C4DE-2DB6-62E4-0ED826C72C72}"/>
              </a:ext>
            </a:extLst>
          </p:cNvPr>
          <p:cNvSpPr txBox="1"/>
          <p:nvPr/>
        </p:nvSpPr>
        <p:spPr>
          <a:xfrm>
            <a:off x="1013552" y="2478795"/>
            <a:ext cx="7976212" cy="1200329"/>
          </a:xfrm>
          <a:prstGeom prst="rect">
            <a:avLst/>
          </a:prstGeom>
          <a:noFill/>
        </p:spPr>
        <p:txBody>
          <a:bodyPr wrap="square" rtlCol="0">
            <a:spAutoFit/>
          </a:bodyPr>
          <a:lstStyle/>
          <a:p>
            <a:r>
              <a:rPr lang="en-US" dirty="0"/>
              <a:t>https://</a:t>
            </a:r>
            <a:r>
              <a:rPr lang="en-US" dirty="0" err="1"/>
              <a:t>medium.com</a:t>
            </a:r>
            <a:r>
              <a:rPr lang="en-US" dirty="0"/>
              <a:t>/@</a:t>
            </a:r>
            <a:r>
              <a:rPr lang="en-US" dirty="0" err="1"/>
              <a:t>erkajalkumari</a:t>
            </a:r>
            <a:r>
              <a:rPr lang="en-US" dirty="0"/>
              <a:t>/how-to-run-llama-3-locally-0f9426708d83#:~:text=Running%20Llama%203%20Locally,-Llama%203%20with&amp;text=If%20your%20system%20has%20enough,be%20on%20the%20slower%20side.</a:t>
            </a:r>
            <a:endParaRPr lang="en-TR" dirty="0"/>
          </a:p>
        </p:txBody>
      </p:sp>
    </p:spTree>
    <p:extLst>
      <p:ext uri="{BB962C8B-B14F-4D97-AF65-F5344CB8AC3E}">
        <p14:creationId xmlns:p14="http://schemas.microsoft.com/office/powerpoint/2010/main" val="1464065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ED0511-CC16-0915-7FCC-F2EE178A8463}"/>
              </a:ext>
            </a:extLst>
          </p:cNvPr>
          <p:cNvGraphicFramePr>
            <a:graphicFrameLocks noGrp="1"/>
          </p:cNvGraphicFramePr>
          <p:nvPr>
            <p:extLst>
              <p:ext uri="{D42A27DB-BD31-4B8C-83A1-F6EECF244321}">
                <p14:modId xmlns:p14="http://schemas.microsoft.com/office/powerpoint/2010/main" val="2126459562"/>
              </p:ext>
            </p:extLst>
          </p:nvPr>
        </p:nvGraphicFramePr>
        <p:xfrm>
          <a:off x="22943" y="15335"/>
          <a:ext cx="10404440" cy="5601489"/>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13685756"/>
                    </a:ext>
                  </a:extLst>
                </a:gridCol>
                <a:gridCol w="1735288">
                  <a:extLst>
                    <a:ext uri="{9D8B030D-6E8A-4147-A177-3AD203B41FA5}">
                      <a16:colId xmlns:a16="http://schemas.microsoft.com/office/drawing/2014/main" val="3282021430"/>
                    </a:ext>
                  </a:extLst>
                </a:gridCol>
                <a:gridCol w="1735288">
                  <a:extLst>
                    <a:ext uri="{9D8B030D-6E8A-4147-A177-3AD203B41FA5}">
                      <a16:colId xmlns:a16="http://schemas.microsoft.com/office/drawing/2014/main" val="982308098"/>
                    </a:ext>
                  </a:extLst>
                </a:gridCol>
                <a:gridCol w="1735288">
                  <a:extLst>
                    <a:ext uri="{9D8B030D-6E8A-4147-A177-3AD203B41FA5}">
                      <a16:colId xmlns:a16="http://schemas.microsoft.com/office/drawing/2014/main" val="696947866"/>
                    </a:ext>
                  </a:extLst>
                </a:gridCol>
                <a:gridCol w="1735288">
                  <a:extLst>
                    <a:ext uri="{9D8B030D-6E8A-4147-A177-3AD203B41FA5}">
                      <a16:colId xmlns:a16="http://schemas.microsoft.com/office/drawing/2014/main" val="933542007"/>
                    </a:ext>
                  </a:extLst>
                </a:gridCol>
                <a:gridCol w="1735288">
                  <a:extLst>
                    <a:ext uri="{9D8B030D-6E8A-4147-A177-3AD203B41FA5}">
                      <a16:colId xmlns:a16="http://schemas.microsoft.com/office/drawing/2014/main" val="3013485272"/>
                    </a:ext>
                  </a:extLst>
                </a:gridCol>
              </a:tblGrid>
              <a:tr h="655089">
                <a:tc>
                  <a:txBody>
                    <a:bodyPr/>
                    <a:lstStyle/>
                    <a:p>
                      <a:r>
                        <a:rPr lang="en-US" sz="1200" dirty="0"/>
                        <a:t>D</a:t>
                      </a:r>
                      <a:r>
                        <a:rPr lang="en-TR" sz="1200" dirty="0"/>
                        <a:t>ataset/Model</a:t>
                      </a:r>
                    </a:p>
                  </a:txBody>
                  <a:tcPr/>
                </a:tc>
                <a:tc>
                  <a:txBody>
                    <a:bodyPr/>
                    <a:lstStyle/>
                    <a:p>
                      <a:r>
                        <a:rPr lang="en-US" sz="1200" dirty="0"/>
                        <a:t>n</a:t>
                      </a:r>
                      <a:r>
                        <a:rPr lang="en-TR" sz="1200" dirty="0"/>
                        <a:t>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t>
                      </a:r>
                      <a:r>
                        <a:rPr lang="en-TR" sz="1200" dirty="0"/>
                        <a:t>lbse’22 prepr.</a:t>
                      </a:r>
                    </a:p>
                  </a:txBody>
                  <a:tcPr/>
                </a:tc>
                <a:tc>
                  <a:txBody>
                    <a:bodyPr/>
                    <a:lstStyle/>
                    <a:p>
                      <a:r>
                        <a:rPr lang="en-TR" sz="1200" dirty="0"/>
                        <a:t>MSc 3 labels</a:t>
                      </a:r>
                    </a:p>
                    <a:p>
                      <a:r>
                        <a:rPr lang="en-TR" sz="1200" dirty="0"/>
                        <a:t>bug – </a:t>
                      </a:r>
                      <a:r>
                        <a:rPr lang="en-US" sz="1200" dirty="0"/>
                        <a:t>enhc</a:t>
                      </a:r>
                      <a:r>
                        <a:rPr lang="en-TR" sz="1200" dirty="0"/>
                        <a:t> – question</a:t>
                      </a:r>
                    </a:p>
                    <a:p>
                      <a:r>
                        <a:rPr lang="en-US" sz="1200" dirty="0"/>
                        <a:t>nlbse’22 prepr. </a:t>
                      </a:r>
                      <a:endParaRPr lang="en-TR" sz="1200" dirty="0"/>
                    </a:p>
                  </a:txBody>
                  <a:tcPr/>
                </a:tc>
                <a:tc>
                  <a:txBody>
                    <a:bodyPr/>
                    <a:lstStyle/>
                    <a:p>
                      <a:r>
                        <a:rPr lang="en-US" sz="1200" dirty="0"/>
                        <a:t>n</a:t>
                      </a:r>
                      <a:r>
                        <a:rPr lang="en-TR" sz="1200" dirty="0"/>
                        <a:t>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MSc</a:t>
                      </a:r>
                      <a:r>
                        <a:rPr lang="en-TR" sz="1200" dirty="0"/>
                        <a:t> prepr.</a:t>
                      </a:r>
                    </a:p>
                  </a:txBody>
                  <a:tcPr/>
                </a:tc>
                <a:tc>
                  <a:txBody>
                    <a:bodyPr/>
                    <a:lstStyle/>
                    <a:p>
                      <a:r>
                        <a:rPr lang="en-TR" sz="1200" dirty="0"/>
                        <a:t>MSc 3 labels</a:t>
                      </a:r>
                    </a:p>
                    <a:p>
                      <a:r>
                        <a:rPr lang="en-TR" sz="1200" dirty="0"/>
                        <a:t>bug – </a:t>
                      </a:r>
                      <a:r>
                        <a:rPr lang="en-US" sz="1200" dirty="0"/>
                        <a:t>enhc</a:t>
                      </a:r>
                      <a:r>
                        <a:rPr lang="en-TR" sz="1200" dirty="0"/>
                        <a:t> – question</a:t>
                      </a:r>
                    </a:p>
                    <a:p>
                      <a:r>
                        <a:rPr lang="en-US" sz="1200" dirty="0"/>
                        <a:t>MSc prepr. </a:t>
                      </a:r>
                      <a:endParaRPr lang="en-TR"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Llama3 8b instruct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bug – </a:t>
                      </a:r>
                      <a:r>
                        <a:rPr lang="en-US" sz="1200" dirty="0"/>
                        <a:t>enhc</a:t>
                      </a:r>
                      <a:r>
                        <a:rPr lang="en-TR" sz="1200" dirty="0"/>
                        <a:t> – question </a:t>
                      </a:r>
                    </a:p>
                  </a:txBody>
                  <a:tcPr/>
                </a:tc>
                <a:extLst>
                  <a:ext uri="{0D108BD9-81ED-4DB2-BD59-A6C34878D82A}">
                    <a16:rowId xmlns:a16="http://schemas.microsoft.com/office/drawing/2014/main" val="3523381497"/>
                  </a:ext>
                </a:extLst>
              </a:tr>
              <a:tr h="824400">
                <a:tc>
                  <a:txBody>
                    <a:bodyPr/>
                    <a:lstStyle/>
                    <a:p>
                      <a:r>
                        <a:rPr lang="en-TR" sz="1200" dirty="0"/>
                        <a:t>nlbse’22</a:t>
                      </a:r>
                    </a:p>
                    <a:p>
                      <a:r>
                        <a:rPr lang="en-TR" sz="1200" dirty="0"/>
                        <a:t>nlbse’22 prepr.</a:t>
                      </a:r>
                    </a:p>
                    <a:p>
                      <a:endParaRPr lang="en-TR" sz="1200" dirty="0"/>
                    </a:p>
                    <a:p>
                      <a:endParaRPr lang="en-TR" sz="1200" dirty="0"/>
                    </a:p>
                  </a:txBody>
                  <a:tcPr/>
                </a:tc>
                <a:tc>
                  <a:txBody>
                    <a:bodyPr/>
                    <a:lstStyle/>
                    <a:p>
                      <a:endParaRPr lang="en-TR" sz="1200" dirty="0"/>
                    </a:p>
                  </a:txBody>
                  <a:tcPr/>
                </a:tc>
                <a:tc>
                  <a:txBody>
                    <a:bodyPr/>
                    <a:lstStyle/>
                    <a:p>
                      <a:pPr algn="ctr"/>
                      <a:endParaRPr lang="en-TR" sz="1200" dirty="0"/>
                    </a:p>
                  </a:txBody>
                  <a:tcPr anchor="ct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94189484"/>
                  </a:ext>
                </a:extLst>
              </a:tr>
              <a:tr h="824400">
                <a:tc>
                  <a:txBody>
                    <a:bodyPr/>
                    <a:lstStyle/>
                    <a:p>
                      <a:r>
                        <a:rPr lang="en-TR" sz="1200" dirty="0"/>
                        <a:t>MSc 3 labels</a:t>
                      </a:r>
                    </a:p>
                    <a:p>
                      <a:r>
                        <a:rPr lang="en-TR" sz="1200" dirty="0"/>
                        <a:t>bug – </a:t>
                      </a:r>
                      <a:r>
                        <a:rPr lang="en-US" sz="1200" dirty="0"/>
                        <a:t>enhc</a:t>
                      </a:r>
                      <a:r>
                        <a:rPr lang="en-TR" sz="1200" dirty="0"/>
                        <a:t> – question</a:t>
                      </a:r>
                    </a:p>
                    <a:p>
                      <a:r>
                        <a:rPr lang="en-US" sz="1200" dirty="0"/>
                        <a:t>nlbse’22 prepr. </a:t>
                      </a:r>
                      <a:endParaRPr lang="en-GB" sz="1200" dirty="0"/>
                    </a:p>
                    <a:p>
                      <a:endParaRPr lang="en-GB" sz="1200" dirty="0"/>
                    </a:p>
                  </a:txBody>
                  <a:tcPr>
                    <a:solidFill>
                      <a:srgbClr val="E7EAED"/>
                    </a:solidFill>
                  </a:tcPr>
                </a:tc>
                <a:tc>
                  <a:txBody>
                    <a:bodyPr/>
                    <a:lstStyle/>
                    <a:p>
                      <a:pPr algn="ctr"/>
                      <a:endParaRPr lang="en-TR" sz="1200" dirty="0"/>
                    </a:p>
                  </a:txBody>
                  <a:tcPr anchor="ctr">
                    <a:solidFill>
                      <a:srgbClr val="E7EAED"/>
                    </a:solidFill>
                  </a:tcPr>
                </a:tc>
                <a:tc>
                  <a:txBody>
                    <a:bodyPr/>
                    <a:lstStyle/>
                    <a:p>
                      <a:endParaRPr lang="en-TR" sz="1200" dirty="0"/>
                    </a:p>
                  </a:txBody>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tc>
                <a:extLst>
                  <a:ext uri="{0D108BD9-81ED-4DB2-BD59-A6C34878D82A}">
                    <a16:rowId xmlns:a16="http://schemas.microsoft.com/office/drawing/2014/main" val="3914296145"/>
                  </a:ext>
                </a:extLst>
              </a:tr>
              <a:tr h="824400">
                <a:tc>
                  <a:txBody>
                    <a:bodyPr/>
                    <a:lstStyle/>
                    <a:p>
                      <a:r>
                        <a:rPr lang="en-GB" sz="1200" dirty="0"/>
                        <a:t>nlbse’22 </a:t>
                      </a:r>
                    </a:p>
                    <a:p>
                      <a:r>
                        <a:rPr lang="en-GB" sz="1200" dirty="0"/>
                        <a:t>MSc prepr.</a:t>
                      </a:r>
                    </a:p>
                  </a:txBody>
                  <a:tcPr>
                    <a:solidFill>
                      <a:srgbClr val="CCD2D8"/>
                    </a:solidFill>
                  </a:tcPr>
                </a:tc>
                <a:tc>
                  <a:txBody>
                    <a:bodyPr/>
                    <a:lstStyle/>
                    <a:p>
                      <a:pPr algn="ctr"/>
                      <a:r>
                        <a:rPr lang="en-TR" sz="1200" dirty="0"/>
                        <a:t>-</a:t>
                      </a:r>
                    </a:p>
                  </a:txBody>
                  <a:tcPr anchor="ct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CCD2D8"/>
                    </a:solidFill>
                  </a:tcPr>
                </a:tc>
                <a:tc>
                  <a:txBody>
                    <a:bodyPr/>
                    <a:lstStyle/>
                    <a:p>
                      <a:endParaRPr lang="en-TR" sz="1200" dirty="0"/>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TR" sz="1200" dirty="0"/>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2434481874"/>
                  </a:ext>
                </a:extLst>
              </a:tr>
              <a:tr h="824400">
                <a:tc>
                  <a:txBody>
                    <a:bodyPr/>
                    <a:lstStyle/>
                    <a:p>
                      <a:r>
                        <a:rPr lang="en-TR" sz="1200" dirty="0"/>
                        <a:t>MSc 3 labels</a:t>
                      </a:r>
                    </a:p>
                    <a:p>
                      <a:r>
                        <a:rPr lang="en-TR" sz="1200" dirty="0"/>
                        <a:t>bug – </a:t>
                      </a:r>
                      <a:r>
                        <a:rPr lang="en-US" sz="1200" dirty="0"/>
                        <a:t>enhc</a:t>
                      </a:r>
                      <a:r>
                        <a:rPr lang="en-TR" sz="1200" dirty="0"/>
                        <a:t> – question</a:t>
                      </a:r>
                    </a:p>
                    <a:p>
                      <a:r>
                        <a:rPr lang="en-US" sz="1200" dirty="0"/>
                        <a:t>MSc prepr. </a:t>
                      </a:r>
                    </a:p>
                  </a:txBody>
                  <a:tcPr>
                    <a:solidFill>
                      <a:srgbClr val="E7EA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endParaRPr lang="en-TR" sz="1200" dirty="0"/>
                    </a:p>
                  </a:txBody>
                  <a:tcPr anchor="ctr">
                    <a:solidFill>
                      <a:srgbClr val="E7EAED"/>
                    </a:solidFill>
                  </a:tcPr>
                </a:tc>
                <a:tc>
                  <a:txBody>
                    <a:bodyPr/>
                    <a:lstStyle/>
                    <a:p>
                      <a:endParaRPr lang="en-TR" sz="1200" dirty="0"/>
                    </a:p>
                  </a:txBody>
                  <a:tcPr>
                    <a:solidFill>
                      <a:srgbClr val="E7EAED"/>
                    </a:solidFill>
                  </a:tcPr>
                </a:tc>
                <a:tc>
                  <a:txBody>
                    <a:bodyPr/>
                    <a:lstStyle/>
                    <a:p>
                      <a:pPr algn="ctr"/>
                      <a:r>
                        <a:rPr lang="en-TR" sz="1200" dirty="0"/>
                        <a:t>-</a:t>
                      </a:r>
                    </a:p>
                  </a:txBody>
                  <a:tcPr anchor="ctr">
                    <a:solidFill>
                      <a:srgbClr val="E7EAED"/>
                    </a:solidFill>
                  </a:tcPr>
                </a:tc>
                <a:extLst>
                  <a:ext uri="{0D108BD9-81ED-4DB2-BD59-A6C34878D82A}">
                    <a16:rowId xmlns:a16="http://schemas.microsoft.com/office/drawing/2014/main" val="3108048687"/>
                  </a:ext>
                </a:extLst>
              </a:tr>
              <a:tr h="82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without preprocessing</a:t>
                      </a:r>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extLst>
                  <a:ext uri="{0D108BD9-81ED-4DB2-BD59-A6C34878D82A}">
                    <a16:rowId xmlns:a16="http://schemas.microsoft.com/office/drawing/2014/main" val="3621787869"/>
                  </a:ext>
                </a:extLst>
              </a:tr>
              <a:tr h="824400">
                <a:tc>
                  <a:txBody>
                    <a:bodyPr/>
                    <a:lstStyle/>
                    <a:p>
                      <a:r>
                        <a:rPr lang="en-TR" sz="1200" dirty="0"/>
                        <a:t>MSc 3 labels</a:t>
                      </a:r>
                    </a:p>
                    <a:p>
                      <a:r>
                        <a:rPr lang="en-TR" sz="1200" dirty="0"/>
                        <a:t>bug – </a:t>
                      </a:r>
                      <a:r>
                        <a:rPr lang="en-US" sz="1200" dirty="0"/>
                        <a:t>enhc</a:t>
                      </a:r>
                      <a:r>
                        <a:rPr lang="en-TR" sz="1200" dirty="0"/>
                        <a:t> – question</a:t>
                      </a:r>
                    </a:p>
                    <a:p>
                      <a:r>
                        <a:rPr lang="en-US" sz="1200" dirty="0"/>
                        <a:t>t</a:t>
                      </a:r>
                      <a:r>
                        <a:rPr lang="en-TR" sz="1200" dirty="0"/>
                        <a: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t>
                      </a:r>
                      <a:r>
                        <a:rPr lang="en-TR" sz="1200" dirty="0"/>
                        <a:t>ithout preprocessing</a:t>
                      </a:r>
                    </a:p>
                  </a:txBody>
                  <a:tcP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endParaRPr lang="en-TR" sz="1200" dirty="0"/>
                    </a:p>
                  </a:txBody>
                  <a:tcPr anchor="ctr">
                    <a:solidFill>
                      <a:srgbClr val="E7EAED"/>
                    </a:solidFill>
                  </a:tcPr>
                </a:tc>
                <a:extLst>
                  <a:ext uri="{0D108BD9-81ED-4DB2-BD59-A6C34878D82A}">
                    <a16:rowId xmlns:a16="http://schemas.microsoft.com/office/drawing/2014/main" val="1509939574"/>
                  </a:ext>
                </a:extLst>
              </a:tr>
            </a:tbl>
          </a:graphicData>
        </a:graphic>
      </p:graphicFrame>
      <p:sp>
        <p:nvSpPr>
          <p:cNvPr id="5" name="Slide Number Placeholder 4">
            <a:extLst>
              <a:ext uri="{FF2B5EF4-FFF2-40B4-BE49-F238E27FC236}">
                <a16:creationId xmlns:a16="http://schemas.microsoft.com/office/drawing/2014/main" id="{258AE4ED-C1A4-7021-DAE2-452991C61AF9}"/>
              </a:ext>
            </a:extLst>
          </p:cNvPr>
          <p:cNvSpPr>
            <a:spLocks noGrp="1"/>
          </p:cNvSpPr>
          <p:nvPr>
            <p:ph type="sldNum" sz="quarter" idx="12"/>
          </p:nvPr>
        </p:nvSpPr>
        <p:spPr/>
        <p:txBody>
          <a:bodyPr/>
          <a:lstStyle/>
          <a:p>
            <a:fld id="{64CB11F6-019F-124C-8B86-58575C4BBC84}" type="slidenum">
              <a:rPr lang="en-TR" smtClean="0"/>
              <a:t>45</a:t>
            </a:fld>
            <a:endParaRPr lang="en-TR" dirty="0"/>
          </a:p>
        </p:txBody>
      </p:sp>
      <p:graphicFrame>
        <p:nvGraphicFramePr>
          <p:cNvPr id="9" name="Table 8">
            <a:extLst>
              <a:ext uri="{FF2B5EF4-FFF2-40B4-BE49-F238E27FC236}">
                <a16:creationId xmlns:a16="http://schemas.microsoft.com/office/drawing/2014/main" id="{312737F8-7A02-49F9-743D-C94F3160FA61}"/>
              </a:ext>
            </a:extLst>
          </p:cNvPr>
          <p:cNvGraphicFramePr>
            <a:graphicFrameLocks noGrp="1"/>
          </p:cNvGraphicFramePr>
          <p:nvPr>
            <p:extLst>
              <p:ext uri="{D42A27DB-BD31-4B8C-83A1-F6EECF244321}">
                <p14:modId xmlns:p14="http://schemas.microsoft.com/office/powerpoint/2010/main" val="1331383570"/>
              </p:ext>
            </p:extLst>
          </p:nvPr>
        </p:nvGraphicFramePr>
        <p:xfrm>
          <a:off x="1759886" y="66959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.896</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.885</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.720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.664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.691</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.872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 name="Table 2">
            <a:extLst>
              <a:ext uri="{FF2B5EF4-FFF2-40B4-BE49-F238E27FC236}">
                <a16:creationId xmlns:a16="http://schemas.microsoft.com/office/drawing/2014/main" id="{CC3145A1-7E58-E9E7-07BB-1463F250EDF5}"/>
              </a:ext>
            </a:extLst>
          </p:cNvPr>
          <p:cNvGraphicFramePr>
            <a:graphicFrameLocks noGrp="1"/>
          </p:cNvGraphicFramePr>
          <p:nvPr>
            <p:extLst>
              <p:ext uri="{D42A27DB-BD31-4B8C-83A1-F6EECF244321}">
                <p14:modId xmlns:p14="http://schemas.microsoft.com/office/powerpoint/2010/main" val="1950248293"/>
              </p:ext>
            </p:extLst>
          </p:nvPr>
        </p:nvGraphicFramePr>
        <p:xfrm>
          <a:off x="1760270" y="1494880"/>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.832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0" name="Table 9">
            <a:extLst>
              <a:ext uri="{FF2B5EF4-FFF2-40B4-BE49-F238E27FC236}">
                <a16:creationId xmlns:a16="http://schemas.microsoft.com/office/drawing/2014/main" id="{C57A54A8-1C3C-110C-48E1-7277E737286A}"/>
              </a:ext>
            </a:extLst>
          </p:cNvPr>
          <p:cNvGraphicFramePr>
            <a:graphicFrameLocks noGrp="1"/>
          </p:cNvGraphicFramePr>
          <p:nvPr>
            <p:extLst>
              <p:ext uri="{D42A27DB-BD31-4B8C-83A1-F6EECF244321}">
                <p14:modId xmlns:p14="http://schemas.microsoft.com/office/powerpoint/2010/main" val="3180723735"/>
              </p:ext>
            </p:extLst>
          </p:nvPr>
        </p:nvGraphicFramePr>
        <p:xfrm>
          <a:off x="3486537" y="1495823"/>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.724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.756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1" name="Table 10">
            <a:extLst>
              <a:ext uri="{FF2B5EF4-FFF2-40B4-BE49-F238E27FC236}">
                <a16:creationId xmlns:a16="http://schemas.microsoft.com/office/drawing/2014/main" id="{F17E41DB-A48E-FC43-35BB-F39B96E6773D}"/>
              </a:ext>
            </a:extLst>
          </p:cNvPr>
          <p:cNvGraphicFramePr>
            <a:graphicFrameLocks noGrp="1"/>
          </p:cNvGraphicFramePr>
          <p:nvPr>
            <p:extLst>
              <p:ext uri="{D42A27DB-BD31-4B8C-83A1-F6EECF244321}">
                <p14:modId xmlns:p14="http://schemas.microsoft.com/office/powerpoint/2010/main" val="122513965"/>
              </p:ext>
            </p:extLst>
          </p:nvPr>
        </p:nvGraphicFramePr>
        <p:xfrm>
          <a:off x="3486532" y="66666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4 -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.341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.433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.820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2" name="Table 11">
            <a:extLst>
              <a:ext uri="{FF2B5EF4-FFF2-40B4-BE49-F238E27FC236}">
                <a16:creationId xmlns:a16="http://schemas.microsoft.com/office/drawing/2014/main" id="{BF2C6B4D-2DF3-9FED-7B10-6F8836091B89}"/>
              </a:ext>
            </a:extLst>
          </p:cNvPr>
          <p:cNvGraphicFramePr>
            <a:graphicFrameLocks noGrp="1"/>
          </p:cNvGraphicFramePr>
          <p:nvPr>
            <p:extLst>
              <p:ext uri="{D42A27DB-BD31-4B8C-83A1-F6EECF244321}">
                <p14:modId xmlns:p14="http://schemas.microsoft.com/office/powerpoint/2010/main" val="538077640"/>
              </p:ext>
            </p:extLst>
          </p:nvPr>
        </p:nvGraphicFramePr>
        <p:xfrm>
          <a:off x="6959586" y="314762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7 -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P</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3" name="Table 12">
            <a:extLst>
              <a:ext uri="{FF2B5EF4-FFF2-40B4-BE49-F238E27FC236}">
                <a16:creationId xmlns:a16="http://schemas.microsoft.com/office/drawing/2014/main" id="{6BB0042D-99C6-6832-388B-AC963BFB309F}"/>
              </a:ext>
            </a:extLst>
          </p:cNvPr>
          <p:cNvGraphicFramePr>
            <a:graphicFrameLocks noGrp="1"/>
          </p:cNvGraphicFramePr>
          <p:nvPr>
            <p:extLst>
              <p:ext uri="{D42A27DB-BD31-4B8C-83A1-F6EECF244321}">
                <p14:modId xmlns:p14="http://schemas.microsoft.com/office/powerpoint/2010/main" val="1190783184"/>
              </p:ext>
            </p:extLst>
          </p:nvPr>
        </p:nvGraphicFramePr>
        <p:xfrm>
          <a:off x="6959586" y="232638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rPr>
                        <a:t>8 -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8" name="Table 17">
            <a:extLst>
              <a:ext uri="{FF2B5EF4-FFF2-40B4-BE49-F238E27FC236}">
                <a16:creationId xmlns:a16="http://schemas.microsoft.com/office/drawing/2014/main" id="{974E926C-21DC-C6BE-BBC4-BCDE1462EC48}"/>
              </a:ext>
            </a:extLst>
          </p:cNvPr>
          <p:cNvGraphicFramePr>
            <a:graphicFrameLocks noGrp="1"/>
          </p:cNvGraphicFramePr>
          <p:nvPr>
            <p:extLst>
              <p:ext uri="{D42A27DB-BD31-4B8C-83A1-F6EECF244321}">
                <p14:modId xmlns:p14="http://schemas.microsoft.com/office/powerpoint/2010/main" val="3242968050"/>
              </p:ext>
            </p:extLst>
          </p:nvPr>
        </p:nvGraphicFramePr>
        <p:xfrm>
          <a:off x="5223597" y="314762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6 -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a:effectLst/>
                        </a:rPr>
                        <a:t>bug</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5" name="Table 24">
            <a:extLst>
              <a:ext uri="{FF2B5EF4-FFF2-40B4-BE49-F238E27FC236}">
                <a16:creationId xmlns:a16="http://schemas.microsoft.com/office/drawing/2014/main" id="{D7B3B1B9-D860-0408-43B9-628F6FC8C371}"/>
              </a:ext>
            </a:extLst>
          </p:cNvPr>
          <p:cNvGraphicFramePr>
            <a:graphicFrameLocks noGrp="1"/>
          </p:cNvGraphicFramePr>
          <p:nvPr>
            <p:extLst>
              <p:ext uri="{D42A27DB-BD31-4B8C-83A1-F6EECF244321}">
                <p14:modId xmlns:p14="http://schemas.microsoft.com/office/powerpoint/2010/main" val="2997570244"/>
              </p:ext>
            </p:extLst>
          </p:nvPr>
        </p:nvGraphicFramePr>
        <p:xfrm>
          <a:off x="8687558" y="4785791"/>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10 -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7" name="Table 26">
            <a:extLst>
              <a:ext uri="{FF2B5EF4-FFF2-40B4-BE49-F238E27FC236}">
                <a16:creationId xmlns:a16="http://schemas.microsoft.com/office/drawing/2014/main" id="{1215409D-1DA9-F99B-10AC-0DC74D9AC141}"/>
              </a:ext>
            </a:extLst>
          </p:cNvPr>
          <p:cNvGraphicFramePr>
            <a:graphicFrameLocks noGrp="1"/>
          </p:cNvGraphicFramePr>
          <p:nvPr>
            <p:extLst>
              <p:ext uri="{D42A27DB-BD31-4B8C-83A1-F6EECF244321}">
                <p14:modId xmlns:p14="http://schemas.microsoft.com/office/powerpoint/2010/main" val="2828014098"/>
              </p:ext>
            </p:extLst>
          </p:nvPr>
        </p:nvGraphicFramePr>
        <p:xfrm>
          <a:off x="8687559" y="396456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9 -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a:effectLst/>
                        </a:rPr>
                        <a:t>bug</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 name="Table 1">
            <a:extLst>
              <a:ext uri="{FF2B5EF4-FFF2-40B4-BE49-F238E27FC236}">
                <a16:creationId xmlns:a16="http://schemas.microsoft.com/office/drawing/2014/main" id="{AE7DE2C1-DAA9-9BC0-A9C9-05A0413DECFE}"/>
              </a:ext>
            </a:extLst>
          </p:cNvPr>
          <p:cNvGraphicFramePr>
            <a:graphicFrameLocks noGrp="1"/>
          </p:cNvGraphicFramePr>
          <p:nvPr>
            <p:extLst>
              <p:ext uri="{D42A27DB-BD31-4B8C-83A1-F6EECF244321}">
                <p14:modId xmlns:p14="http://schemas.microsoft.com/office/powerpoint/2010/main" val="3458416513"/>
              </p:ext>
            </p:extLst>
          </p:nvPr>
        </p:nvGraphicFramePr>
        <p:xfrm>
          <a:off x="5227092" y="232498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5 -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a:effectLst/>
                        </a:rPr>
                        <a:t>bug</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spTree>
    <p:extLst>
      <p:ext uri="{BB962C8B-B14F-4D97-AF65-F5344CB8AC3E}">
        <p14:creationId xmlns:p14="http://schemas.microsoft.com/office/powerpoint/2010/main" val="2658089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77776-B151-074B-8A50-744EA1A7D2A8}"/>
              </a:ext>
            </a:extLst>
          </p:cNvPr>
          <p:cNvSpPr>
            <a:spLocks noGrp="1"/>
          </p:cNvSpPr>
          <p:nvPr>
            <p:ph type="title"/>
          </p:nvPr>
        </p:nvSpPr>
        <p:spPr/>
        <p:txBody>
          <a:bodyPr>
            <a:normAutofit/>
          </a:bodyPr>
          <a:lstStyle/>
          <a:p>
            <a:r>
              <a:rPr lang="en-US" dirty="0">
                <a:solidFill>
                  <a:schemeClr val="tx2">
                    <a:lumMod val="75000"/>
                    <a:lumOff val="25000"/>
                  </a:schemeClr>
                </a:solidFill>
              </a:rPr>
              <a:t>Summary </a:t>
            </a:r>
            <a:endParaRPr lang="en-TR" dirty="0">
              <a:solidFill>
                <a:srgbClr val="C00000"/>
              </a:solidFill>
            </a:endParaRPr>
          </a:p>
        </p:txBody>
      </p:sp>
      <p:graphicFrame>
        <p:nvGraphicFramePr>
          <p:cNvPr id="4" name="Table 3">
            <a:extLst>
              <a:ext uri="{FF2B5EF4-FFF2-40B4-BE49-F238E27FC236}">
                <a16:creationId xmlns:a16="http://schemas.microsoft.com/office/drawing/2014/main" id="{2DED0511-CC16-0915-7FCC-F2EE178A8463}"/>
              </a:ext>
            </a:extLst>
          </p:cNvPr>
          <p:cNvGraphicFramePr>
            <a:graphicFrameLocks noGrp="1"/>
          </p:cNvGraphicFramePr>
          <p:nvPr>
            <p:extLst>
              <p:ext uri="{D42A27DB-BD31-4B8C-83A1-F6EECF244321}">
                <p14:modId xmlns:p14="http://schemas.microsoft.com/office/powerpoint/2010/main" val="1288790802"/>
              </p:ext>
            </p:extLst>
          </p:nvPr>
        </p:nvGraphicFramePr>
        <p:xfrm>
          <a:off x="838200" y="1690687"/>
          <a:ext cx="10288836" cy="3776984"/>
        </p:xfrm>
        <a:graphic>
          <a:graphicData uri="http://schemas.openxmlformats.org/drawingml/2006/table">
            <a:tbl>
              <a:tblPr firstRow="1" bandRow="1">
                <a:tableStyleId>{5C22544A-7EE6-4342-B048-85BDC9FD1C3A}</a:tableStyleId>
              </a:tblPr>
              <a:tblGrid>
                <a:gridCol w="1714806">
                  <a:extLst>
                    <a:ext uri="{9D8B030D-6E8A-4147-A177-3AD203B41FA5}">
                      <a16:colId xmlns:a16="http://schemas.microsoft.com/office/drawing/2014/main" val="813685756"/>
                    </a:ext>
                  </a:extLst>
                </a:gridCol>
                <a:gridCol w="1714806">
                  <a:extLst>
                    <a:ext uri="{9D8B030D-6E8A-4147-A177-3AD203B41FA5}">
                      <a16:colId xmlns:a16="http://schemas.microsoft.com/office/drawing/2014/main" val="3282021430"/>
                    </a:ext>
                  </a:extLst>
                </a:gridCol>
                <a:gridCol w="1714806">
                  <a:extLst>
                    <a:ext uri="{9D8B030D-6E8A-4147-A177-3AD203B41FA5}">
                      <a16:colId xmlns:a16="http://schemas.microsoft.com/office/drawing/2014/main" val="982308098"/>
                    </a:ext>
                  </a:extLst>
                </a:gridCol>
                <a:gridCol w="1714806">
                  <a:extLst>
                    <a:ext uri="{9D8B030D-6E8A-4147-A177-3AD203B41FA5}">
                      <a16:colId xmlns:a16="http://schemas.microsoft.com/office/drawing/2014/main" val="696947866"/>
                    </a:ext>
                  </a:extLst>
                </a:gridCol>
                <a:gridCol w="1714806">
                  <a:extLst>
                    <a:ext uri="{9D8B030D-6E8A-4147-A177-3AD203B41FA5}">
                      <a16:colId xmlns:a16="http://schemas.microsoft.com/office/drawing/2014/main" val="933542007"/>
                    </a:ext>
                  </a:extLst>
                </a:gridCol>
                <a:gridCol w="1714806">
                  <a:extLst>
                    <a:ext uri="{9D8B030D-6E8A-4147-A177-3AD203B41FA5}">
                      <a16:colId xmlns:a16="http://schemas.microsoft.com/office/drawing/2014/main" val="3013485272"/>
                    </a:ext>
                  </a:extLst>
                </a:gridCol>
              </a:tblGrid>
              <a:tr h="358450">
                <a:tc>
                  <a:txBody>
                    <a:bodyPr/>
                    <a:lstStyle/>
                    <a:p>
                      <a:r>
                        <a:rPr lang="en-US" sz="1200" dirty="0"/>
                        <a:t>D</a:t>
                      </a:r>
                      <a:r>
                        <a:rPr lang="en-TR" sz="1200" dirty="0"/>
                        <a:t>ataset/Model</a:t>
                      </a:r>
                    </a:p>
                  </a:txBody>
                  <a:tcPr/>
                </a:tc>
                <a:tc>
                  <a:txBody>
                    <a:bodyPr/>
                    <a:lstStyle/>
                    <a:p>
                      <a:r>
                        <a:rPr lang="en-US" sz="1200" dirty="0"/>
                        <a:t>n</a:t>
                      </a:r>
                      <a:r>
                        <a:rPr lang="en-TR" sz="1200" dirty="0"/>
                        <a:t>lbse’22</a:t>
                      </a:r>
                    </a:p>
                  </a:txBody>
                  <a:tcPr/>
                </a:tc>
                <a:tc>
                  <a:txBody>
                    <a:bodyPr/>
                    <a:lstStyle/>
                    <a:p>
                      <a:r>
                        <a:rPr lang="en-TR" sz="1200" dirty="0"/>
                        <a:t>MSc</a:t>
                      </a:r>
                    </a:p>
                  </a:txBody>
                  <a:tcPr/>
                </a:tc>
                <a:tc>
                  <a:txBody>
                    <a:bodyPr/>
                    <a:lstStyle/>
                    <a:p>
                      <a:r>
                        <a:rPr lang="en-TR" sz="1200" dirty="0"/>
                        <a:t>Llama3</a:t>
                      </a:r>
                    </a:p>
                  </a:txBody>
                  <a:tcPr/>
                </a:tc>
                <a:tc>
                  <a:txBody>
                    <a:bodyPr/>
                    <a:lstStyle/>
                    <a:p>
                      <a:r>
                        <a:rPr lang="en-US" sz="1200" dirty="0"/>
                        <a:t>b</a:t>
                      </a:r>
                      <a:r>
                        <a:rPr lang="en-TR" sz="1200" dirty="0"/>
                        <a:t>ug MSc</a:t>
                      </a:r>
                    </a:p>
                  </a:txBody>
                  <a:tcPr/>
                </a:tc>
                <a:tc>
                  <a:txBody>
                    <a:bodyPr/>
                    <a:lstStyle/>
                    <a:p>
                      <a:r>
                        <a:rPr lang="en-US" sz="1200" dirty="0"/>
                        <a:t>enhc</a:t>
                      </a:r>
                      <a:r>
                        <a:rPr lang="en-TR" sz="1200" dirty="0"/>
                        <a:t> MSc</a:t>
                      </a:r>
                    </a:p>
                  </a:txBody>
                  <a:tcPr/>
                </a:tc>
                <a:extLst>
                  <a:ext uri="{0D108BD9-81ED-4DB2-BD59-A6C34878D82A}">
                    <a16:rowId xmlns:a16="http://schemas.microsoft.com/office/drawing/2014/main" val="3523381497"/>
                  </a:ext>
                </a:extLst>
              </a:tr>
              <a:tr h="969485">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94189484"/>
                  </a:ext>
                </a:extLst>
              </a:tr>
              <a:tr h="815248">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3914296145"/>
                  </a:ext>
                </a:extLst>
              </a:tr>
              <a:tr h="8075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2434481874"/>
                  </a:ext>
                </a:extLst>
              </a:tr>
              <a:tr h="8262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tc>
                  <a:txBody>
                    <a:bodyPr/>
                    <a:lstStyle/>
                    <a:p>
                      <a:endParaRPr lang="en-TR" sz="1200" dirty="0"/>
                    </a:p>
                  </a:txBody>
                  <a:tcPr/>
                </a:tc>
                <a:extLst>
                  <a:ext uri="{0D108BD9-81ED-4DB2-BD59-A6C34878D82A}">
                    <a16:rowId xmlns:a16="http://schemas.microsoft.com/office/drawing/2014/main" val="3108048687"/>
                  </a:ext>
                </a:extLst>
              </a:tr>
            </a:tbl>
          </a:graphicData>
        </a:graphic>
      </p:graphicFrame>
      <p:sp>
        <p:nvSpPr>
          <p:cNvPr id="5" name="Slide Number Placeholder 4">
            <a:extLst>
              <a:ext uri="{FF2B5EF4-FFF2-40B4-BE49-F238E27FC236}">
                <a16:creationId xmlns:a16="http://schemas.microsoft.com/office/drawing/2014/main" id="{258AE4ED-C1A4-7021-DAE2-452991C61AF9}"/>
              </a:ext>
            </a:extLst>
          </p:cNvPr>
          <p:cNvSpPr>
            <a:spLocks noGrp="1"/>
          </p:cNvSpPr>
          <p:nvPr>
            <p:ph type="sldNum" sz="quarter" idx="12"/>
          </p:nvPr>
        </p:nvSpPr>
        <p:spPr/>
        <p:txBody>
          <a:bodyPr/>
          <a:lstStyle/>
          <a:p>
            <a:fld id="{64CB11F6-019F-124C-8B86-58575C4BBC84}" type="slidenum">
              <a:rPr lang="en-TR" smtClean="0"/>
              <a:t>46</a:t>
            </a:fld>
            <a:endParaRPr lang="en-TR"/>
          </a:p>
        </p:txBody>
      </p:sp>
    </p:spTree>
    <p:extLst>
      <p:ext uri="{BB962C8B-B14F-4D97-AF65-F5344CB8AC3E}">
        <p14:creationId xmlns:p14="http://schemas.microsoft.com/office/powerpoint/2010/main" val="3858100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86F84A-54C7-67A1-6172-F93DFA6FA617}"/>
              </a:ext>
            </a:extLst>
          </p:cNvPr>
          <p:cNvSpPr txBox="1"/>
          <p:nvPr/>
        </p:nvSpPr>
        <p:spPr>
          <a:xfrm>
            <a:off x="239484" y="1646620"/>
            <a:ext cx="11713030" cy="4647426"/>
          </a:xfrm>
          <a:prstGeom prst="rect">
            <a:avLst/>
          </a:prstGeom>
          <a:noFill/>
        </p:spPr>
        <p:txBody>
          <a:bodyPr wrap="square" rtlCol="0">
            <a:spAutoFit/>
          </a:bodyPr>
          <a:lstStyle/>
          <a:p>
            <a:pPr marL="457200" indent="-457200">
              <a:buAutoNum type="arabicPeriod"/>
            </a:pPr>
            <a:r>
              <a:rPr lang="en-US" sz="2000" dirty="0">
                <a:highlight>
                  <a:srgbClr val="00FF00"/>
                </a:highlight>
              </a:rPr>
              <a:t>nlbse’22 dataset &amp; nlbse’22 preprocessing steps</a:t>
            </a:r>
          </a:p>
          <a:p>
            <a:pPr lvl="1"/>
            <a:r>
              <a:rPr lang="en-US" sz="1200" dirty="0">
                <a:highlight>
                  <a:srgbClr val="00FF00"/>
                </a:highlight>
              </a:rPr>
              <a:t>/Users/isdeniz/Documents/github/Summary-2406/data/test_clean_concat_200.csv</a:t>
            </a:r>
          </a:p>
          <a:p>
            <a:pPr lvl="1"/>
            <a:r>
              <a:rPr lang="en-US" sz="1200" dirty="0">
                <a:highlight>
                  <a:srgbClr val="00FF00"/>
                </a:highlight>
              </a:rPr>
              <a:t>/Users/isdeniz/Documents/github/Summary-2406/data/train_clean_concat_200.csv</a:t>
            </a:r>
          </a:p>
          <a:p>
            <a:pPr lvl="1"/>
            <a:endParaRPr lang="en-US" sz="1200" dirty="0">
              <a:highlight>
                <a:srgbClr val="00FF00"/>
              </a:highlight>
            </a:endParaRPr>
          </a:p>
          <a:p>
            <a:pPr marL="457200" indent="-457200">
              <a:buFontTx/>
              <a:buAutoNum type="arabicPeriod"/>
            </a:pPr>
            <a:r>
              <a:rPr lang="en-US" sz="2000" dirty="0"/>
              <a:t>nlbse’22 dataset &amp; MSc preprocessing steps</a:t>
            </a:r>
          </a:p>
          <a:p>
            <a:pPr marL="457200" indent="-457200">
              <a:buFontTx/>
              <a:buAutoNum type="arabicPeriod"/>
            </a:pPr>
            <a:endParaRPr lang="en-US" sz="1200" dirty="0"/>
          </a:p>
          <a:p>
            <a:pPr marL="457200" indent="-457200">
              <a:buFontTx/>
              <a:buAutoNum type="arabicPeriod"/>
            </a:pPr>
            <a:endParaRPr lang="en-US" sz="1200" dirty="0"/>
          </a:p>
          <a:p>
            <a:pPr marL="457200" indent="-457200">
              <a:buFontTx/>
              <a:buAutoNum type="arabicPeriod"/>
            </a:pPr>
            <a:endParaRPr lang="en-US" sz="1200" dirty="0"/>
          </a:p>
          <a:p>
            <a:pPr marL="457200" indent="-457200">
              <a:buFontTx/>
              <a:buAutoNum type="arabicPeriod"/>
            </a:pPr>
            <a:r>
              <a:rPr lang="en-US" sz="2000" dirty="0"/>
              <a:t>MSc dataset &amp; nlbse’22 preprocessing steps</a:t>
            </a:r>
          </a:p>
          <a:p>
            <a:pPr lvl="1"/>
            <a:r>
              <a:rPr lang="en-US" sz="1200" dirty="0">
                <a:highlight>
                  <a:srgbClr val="00FF00"/>
                </a:highlight>
              </a:rPr>
              <a:t>/Users/isdeniz/Documents/github/Summary-2406/msc-dataset-bug-enhc-question-nlbse22-preprocessing/data/test_bug_enhc_ques_nlbse22_preprocessing_200.csv</a:t>
            </a:r>
          </a:p>
          <a:p>
            <a:pPr lvl="1"/>
            <a:r>
              <a:rPr lang="en-US" sz="1200" dirty="0">
                <a:highlight>
                  <a:srgbClr val="00FF00"/>
                </a:highlight>
              </a:rPr>
              <a:t>/Users/isdeniz/Documents/github/Summary-2406/msc-dataset-bug-enhc-question-nlbse22-preprocessing/data/train_bug_enhc_ques_nlbse22_preprocessing_200.csv</a:t>
            </a:r>
          </a:p>
          <a:p>
            <a:pPr lvl="1"/>
            <a:endParaRPr lang="en-US" sz="1200" dirty="0">
              <a:highlight>
                <a:srgbClr val="00FF00"/>
              </a:highlight>
            </a:endParaRPr>
          </a:p>
          <a:p>
            <a:pPr lvl="1"/>
            <a:r>
              <a:rPr lang="en-US" sz="1200" dirty="0">
                <a:highlight>
                  <a:srgbClr val="00FF00"/>
                </a:highlight>
              </a:rPr>
              <a:t>bug-enhc-oos-tbc train</a:t>
            </a:r>
          </a:p>
          <a:p>
            <a:pPr lvl="1"/>
            <a:r>
              <a:rPr lang="en-US" sz="1200" dirty="0">
                <a:highlight>
                  <a:srgbClr val="00FF00"/>
                </a:highlight>
              </a:rPr>
              <a:t>bug-enhc-oos-tbc test</a:t>
            </a:r>
          </a:p>
          <a:p>
            <a:endParaRPr lang="en-US" sz="1200" dirty="0"/>
          </a:p>
          <a:p>
            <a:pPr marL="457200" indent="-457200">
              <a:buFontTx/>
              <a:buAutoNum type="arabicPeriod"/>
            </a:pPr>
            <a:r>
              <a:rPr lang="en-US" sz="2000" dirty="0"/>
              <a:t>MSc dataset &amp; MSc preprocessing steps</a:t>
            </a:r>
          </a:p>
          <a:p>
            <a:pPr marL="457200" indent="-457200">
              <a:buFontTx/>
              <a:buAutoNum type="arabicPeriod"/>
            </a:pPr>
            <a:endParaRPr lang="en-US" sz="1200" dirty="0"/>
          </a:p>
          <a:p>
            <a:pPr marL="457200" indent="-457200">
              <a:buFontTx/>
              <a:buAutoNum type="arabicPeriod"/>
            </a:pPr>
            <a:endParaRPr lang="en-US" sz="1200" dirty="0"/>
          </a:p>
          <a:p>
            <a:pPr marL="457200" indent="-457200">
              <a:buFontTx/>
              <a:buAutoNum type="arabicPeriod"/>
            </a:pPr>
            <a:r>
              <a:rPr lang="en-US" sz="1200" dirty="0"/>
              <a:t>https://</a:t>
            </a:r>
            <a:r>
              <a:rPr lang="en-US" sz="1200" dirty="0" err="1"/>
              <a:t>ollama.com</a:t>
            </a:r>
            <a:r>
              <a:rPr lang="en-US" sz="1200" dirty="0"/>
              <a:t>/library/llama3</a:t>
            </a:r>
          </a:p>
          <a:p>
            <a:endParaRPr lang="en-US" sz="1200" dirty="0"/>
          </a:p>
          <a:p>
            <a:pPr marL="457200" indent="-457200">
              <a:buFontTx/>
              <a:buAutoNum type="arabicPeriod"/>
            </a:pPr>
            <a:endParaRPr lang="en-US" sz="1200" dirty="0"/>
          </a:p>
          <a:p>
            <a:pPr marL="457200" indent="-457200">
              <a:buFontTx/>
              <a:buAutoNum type="arabicPeriod"/>
            </a:pPr>
            <a:endParaRPr lang="en-US" sz="1200" dirty="0"/>
          </a:p>
        </p:txBody>
      </p:sp>
      <p:sp>
        <p:nvSpPr>
          <p:cNvPr id="2" name="Title 1">
            <a:extLst>
              <a:ext uri="{FF2B5EF4-FFF2-40B4-BE49-F238E27FC236}">
                <a16:creationId xmlns:a16="http://schemas.microsoft.com/office/drawing/2014/main" id="{86877776-B151-074B-8A50-744EA1A7D2A8}"/>
              </a:ext>
            </a:extLst>
          </p:cNvPr>
          <p:cNvSpPr>
            <a:spLocks noGrp="1"/>
          </p:cNvSpPr>
          <p:nvPr>
            <p:ph type="title"/>
          </p:nvPr>
        </p:nvSpPr>
        <p:spPr/>
        <p:txBody>
          <a:bodyPr>
            <a:normAutofit/>
          </a:bodyPr>
          <a:lstStyle/>
          <a:p>
            <a:r>
              <a:rPr lang="en-US" dirty="0">
                <a:solidFill>
                  <a:schemeClr val="tx2">
                    <a:lumMod val="75000"/>
                    <a:lumOff val="25000"/>
                  </a:schemeClr>
                </a:solidFill>
              </a:rPr>
              <a:t>Datasets </a:t>
            </a:r>
            <a:endParaRPr lang="en-TR" dirty="0">
              <a:solidFill>
                <a:srgbClr val="C00000"/>
              </a:solidFill>
            </a:endParaRPr>
          </a:p>
        </p:txBody>
      </p:sp>
      <p:sp>
        <p:nvSpPr>
          <p:cNvPr id="5" name="Slide Number Placeholder 4">
            <a:extLst>
              <a:ext uri="{FF2B5EF4-FFF2-40B4-BE49-F238E27FC236}">
                <a16:creationId xmlns:a16="http://schemas.microsoft.com/office/drawing/2014/main" id="{258AE4ED-C1A4-7021-DAE2-452991C61AF9}"/>
              </a:ext>
            </a:extLst>
          </p:cNvPr>
          <p:cNvSpPr>
            <a:spLocks noGrp="1"/>
          </p:cNvSpPr>
          <p:nvPr>
            <p:ph type="sldNum" sz="quarter" idx="12"/>
          </p:nvPr>
        </p:nvSpPr>
        <p:spPr/>
        <p:txBody>
          <a:bodyPr/>
          <a:lstStyle/>
          <a:p>
            <a:fld id="{64CB11F6-019F-124C-8B86-58575C4BBC84}" type="slidenum">
              <a:rPr lang="en-TR" smtClean="0"/>
              <a:t>47</a:t>
            </a:fld>
            <a:endParaRPr lang="en-TR"/>
          </a:p>
        </p:txBody>
      </p:sp>
    </p:spTree>
    <p:extLst>
      <p:ext uri="{BB962C8B-B14F-4D97-AF65-F5344CB8AC3E}">
        <p14:creationId xmlns:p14="http://schemas.microsoft.com/office/powerpoint/2010/main" val="3340301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6B38-A649-5CC0-F42C-446594ED05BD}"/>
              </a:ext>
            </a:extLst>
          </p:cNvPr>
          <p:cNvSpPr>
            <a:spLocks noGrp="1"/>
          </p:cNvSpPr>
          <p:nvPr>
            <p:ph type="title"/>
          </p:nvPr>
        </p:nvSpPr>
        <p:spPr/>
        <p:txBody>
          <a:bodyPr>
            <a:noAutofit/>
          </a:bodyPr>
          <a:lstStyle/>
          <a:p>
            <a:r>
              <a:rPr lang="en-US" sz="2000" dirty="0"/>
              <a:t>(% * +) ground truth </a:t>
            </a:r>
            <a:r>
              <a:rPr lang="en-US" sz="2000" dirty="0" err="1"/>
              <a:t>label’lardan</a:t>
            </a:r>
            <a:r>
              <a:rPr lang="en-US" sz="2000" dirty="0"/>
              <a:t> </a:t>
            </a:r>
            <a:r>
              <a:rPr lang="en-US" sz="2000" dirty="0" err="1"/>
              <a:t>emin</a:t>
            </a:r>
            <a:r>
              <a:rPr lang="en-US" sz="2000" dirty="0"/>
              <a:t> </a:t>
            </a:r>
            <a:r>
              <a:rPr lang="en-US" sz="2000" dirty="0" err="1"/>
              <a:t>degiliz</a:t>
            </a:r>
            <a:r>
              <a:rPr lang="en-US" sz="2000" dirty="0"/>
              <a:t> bug </a:t>
            </a:r>
            <a:r>
              <a:rPr lang="en-US" sz="2000" dirty="0" err="1"/>
              <a:t>olanlar</a:t>
            </a:r>
            <a:r>
              <a:rPr lang="en-US" sz="2000" dirty="0"/>
              <a:t> </a:t>
            </a:r>
            <a:r>
              <a:rPr lang="en-US" sz="2000" dirty="0" err="1"/>
              <a:t>mesela</a:t>
            </a:r>
            <a:r>
              <a:rPr lang="en-US" sz="2000" dirty="0"/>
              <a:t> enhancement </a:t>
            </a:r>
            <a:r>
              <a:rPr lang="en-US" sz="2000" dirty="0" err="1"/>
              <a:t>olarak</a:t>
            </a:r>
            <a:r>
              <a:rPr lang="en-US" sz="2000" dirty="0"/>
              <a:t> label </a:t>
            </a:r>
            <a:r>
              <a:rPr lang="en-US" sz="2000" dirty="0" err="1"/>
              <a:t>lanmis</a:t>
            </a:r>
            <a:r>
              <a:rPr lang="en-US" sz="2000" dirty="0"/>
              <a:t> </a:t>
            </a:r>
            <a:r>
              <a:rPr lang="en-US" sz="2000" dirty="0" err="1"/>
              <a:t>olabilir</a:t>
            </a:r>
            <a:r>
              <a:rPr lang="en-US" sz="2000" dirty="0"/>
              <a:t>. Misclassified </a:t>
            </a:r>
            <a:r>
              <a:rPr lang="en-US" sz="2000" dirty="0" err="1"/>
              <a:t>olanlari</a:t>
            </a:r>
            <a:r>
              <a:rPr lang="en-US" sz="2000" dirty="0"/>
              <a:t> </a:t>
            </a:r>
            <a:r>
              <a:rPr lang="en-US" sz="2000" dirty="0" err="1"/>
              <a:t>gozden</a:t>
            </a:r>
            <a:r>
              <a:rPr lang="en-US" sz="2000" dirty="0"/>
              <a:t> </a:t>
            </a:r>
            <a:r>
              <a:rPr lang="en-US" sz="2000" dirty="0" err="1"/>
              <a:t>gecirmek</a:t>
            </a:r>
            <a:r>
              <a:rPr lang="en-US" sz="2000" dirty="0"/>
              <a:t>. </a:t>
            </a:r>
            <a:r>
              <a:rPr lang="en-US" sz="2000" dirty="0" err="1"/>
              <a:t>Mesela</a:t>
            </a:r>
            <a:r>
              <a:rPr lang="en-US" sz="2000" dirty="0"/>
              <a:t> misclassified ama </a:t>
            </a:r>
            <a:r>
              <a:rPr lang="en-US" sz="2000" dirty="0" err="1"/>
              <a:t>gercekten</a:t>
            </a:r>
            <a:r>
              <a:rPr lang="en-US" sz="2000" dirty="0"/>
              <a:t> de bug </a:t>
            </a:r>
            <a:r>
              <a:rPr lang="en-US" sz="2000" dirty="0" err="1"/>
              <a:t>gibi</a:t>
            </a:r>
            <a:r>
              <a:rPr lang="en-US" sz="2000" dirty="0"/>
              <a:t> </a:t>
            </a:r>
            <a:r>
              <a:rPr lang="en-US" sz="2000" dirty="0" err="1"/>
              <a:t>ve</a:t>
            </a:r>
            <a:r>
              <a:rPr lang="en-US" sz="2000" dirty="0"/>
              <a:t> </a:t>
            </a:r>
            <a:r>
              <a:rPr lang="en-US" sz="2000" dirty="0" err="1"/>
              <a:t>modelin</a:t>
            </a:r>
            <a:r>
              <a:rPr lang="en-US" sz="2000" dirty="0"/>
              <a:t> bug </a:t>
            </a:r>
            <a:r>
              <a:rPr lang="en-US" sz="2000" dirty="0" err="1"/>
              <a:t>demesi</a:t>
            </a:r>
            <a:r>
              <a:rPr lang="en-US" sz="2000" dirty="0"/>
              <a:t> </a:t>
            </a:r>
            <a:r>
              <a:rPr lang="en-US" sz="2000" dirty="0" err="1"/>
              <a:t>dogru</a:t>
            </a:r>
            <a:r>
              <a:rPr lang="en-US" sz="2000" dirty="0"/>
              <a:t> </a:t>
            </a:r>
            <a:r>
              <a:rPr lang="en-US" sz="2000" dirty="0" err="1"/>
              <a:t>olabilir</a:t>
            </a:r>
            <a:r>
              <a:rPr lang="en-US" sz="2000" dirty="0"/>
              <a:t>, </a:t>
            </a:r>
            <a:r>
              <a:rPr lang="en-US" sz="2000" dirty="0" err="1"/>
              <a:t>ornek</a:t>
            </a:r>
            <a:r>
              <a:rPr lang="en-US" sz="2000" dirty="0"/>
              <a:t> </a:t>
            </a:r>
            <a:r>
              <a:rPr lang="en-US" sz="2000" dirty="0" err="1"/>
              <a:t>alip</a:t>
            </a:r>
            <a:r>
              <a:rPr lang="en-US" sz="2000" dirty="0"/>
              <a:t> </a:t>
            </a:r>
            <a:r>
              <a:rPr lang="en-US" sz="2000" dirty="0" err="1"/>
              <a:t>bakabiliriz</a:t>
            </a:r>
            <a:r>
              <a:rPr lang="en-US" sz="2000" dirty="0"/>
              <a:t>. </a:t>
            </a:r>
            <a:r>
              <a:rPr lang="en-US" sz="2000" dirty="0" err="1"/>
              <a:t>Genelde</a:t>
            </a:r>
            <a:r>
              <a:rPr lang="en-US" sz="2000" dirty="0"/>
              <a:t> </a:t>
            </a:r>
            <a:r>
              <a:rPr lang="en-US" sz="2000" dirty="0" err="1"/>
              <a:t>issue’larin</a:t>
            </a:r>
            <a:r>
              <a:rPr lang="en-US" sz="2000" dirty="0"/>
              <a:t> </a:t>
            </a:r>
            <a:r>
              <a:rPr lang="en-US" sz="2000" dirty="0" err="1"/>
              <a:t>yanlis</a:t>
            </a:r>
            <a:r>
              <a:rPr lang="en-US" sz="2000" dirty="0"/>
              <a:t> </a:t>
            </a:r>
            <a:r>
              <a:rPr lang="en-US" sz="2000" dirty="0" err="1"/>
              <a:t>acilmasi</a:t>
            </a:r>
            <a:r>
              <a:rPr lang="en-US" sz="2000" dirty="0"/>
              <a:t> </a:t>
            </a:r>
            <a:r>
              <a:rPr lang="en-US" sz="2000" dirty="0" err="1"/>
              <a:t>bir</a:t>
            </a:r>
            <a:r>
              <a:rPr lang="en-US" sz="2000" dirty="0"/>
              <a:t> problem, </a:t>
            </a:r>
            <a:r>
              <a:rPr lang="en-US" sz="2000" dirty="0" err="1"/>
              <a:t>bunu</a:t>
            </a:r>
            <a:r>
              <a:rPr lang="en-US" sz="2000" dirty="0"/>
              <a:t> </a:t>
            </a:r>
            <a:r>
              <a:rPr lang="en-US" sz="2000" dirty="0" err="1"/>
              <a:t>gostermis</a:t>
            </a:r>
            <a:r>
              <a:rPr lang="en-US" sz="2000" dirty="0"/>
              <a:t> </a:t>
            </a:r>
            <a:r>
              <a:rPr lang="en-US" sz="2000" dirty="0" err="1"/>
              <a:t>olabiliriz</a:t>
            </a:r>
            <a:r>
              <a:rPr lang="en-US" sz="2000" dirty="0"/>
              <a:t>. </a:t>
            </a:r>
            <a:br>
              <a:rPr lang="en-US" sz="2000" dirty="0"/>
            </a:br>
            <a:endParaRPr lang="en-TR" sz="2000" dirty="0"/>
          </a:p>
        </p:txBody>
      </p:sp>
      <p:sp>
        <p:nvSpPr>
          <p:cNvPr id="3" name="Content Placeholder 2">
            <a:extLst>
              <a:ext uri="{FF2B5EF4-FFF2-40B4-BE49-F238E27FC236}">
                <a16:creationId xmlns:a16="http://schemas.microsoft.com/office/drawing/2014/main" id="{C66BD5DB-EFEA-9AE2-F791-57FBA6FE64A5}"/>
              </a:ext>
            </a:extLst>
          </p:cNvPr>
          <p:cNvSpPr>
            <a:spLocks noGrp="1"/>
          </p:cNvSpPr>
          <p:nvPr>
            <p:ph idx="1"/>
          </p:nvPr>
        </p:nvSpPr>
        <p:spPr/>
        <p:txBody>
          <a:bodyPr>
            <a:normAutofit lnSpcReduction="10000"/>
          </a:bodyPr>
          <a:lstStyle/>
          <a:p>
            <a:pPr marL="0" indent="0">
              <a:buNone/>
            </a:pPr>
            <a:r>
              <a:rPr lang="en-TR" sz="2000" dirty="0"/>
              <a:t>1. Misclassified olan 20ser issue, text olarak, BERT icin hem Llama3 icin, hem nlbse22 hem de bizim veri setimiz</a:t>
            </a:r>
          </a:p>
          <a:p>
            <a:pPr marL="0" indent="0">
              <a:buNone/>
            </a:pPr>
            <a:r>
              <a:rPr lang="en-TR" sz="2000" dirty="0"/>
              <a:t>	original title ve body</a:t>
            </a:r>
          </a:p>
          <a:p>
            <a:pPr marL="0" indent="0">
              <a:buNone/>
            </a:pPr>
            <a:r>
              <a:rPr lang="en-TR" sz="2000" dirty="0"/>
              <a:t>	preprocessed title ve body </a:t>
            </a:r>
          </a:p>
          <a:p>
            <a:pPr marL="0" indent="0">
              <a:buNone/>
            </a:pPr>
            <a:r>
              <a:rPr lang="en-TR" sz="2000" dirty="0"/>
              <a:t>	original label</a:t>
            </a:r>
          </a:p>
          <a:p>
            <a:pPr marL="0" indent="0">
              <a:buNone/>
            </a:pPr>
            <a:r>
              <a:rPr lang="en-TR" sz="2000" dirty="0"/>
              <a:t>	re-assigned label </a:t>
            </a:r>
          </a:p>
          <a:p>
            <a:pPr marL="0" indent="0">
              <a:buNone/>
            </a:pPr>
            <a:r>
              <a:rPr lang="en-TR" sz="2000" dirty="0"/>
              <a:t>	BERT predicted label</a:t>
            </a:r>
          </a:p>
          <a:p>
            <a:pPr marL="0" indent="0">
              <a:buNone/>
            </a:pPr>
            <a:r>
              <a:rPr lang="en-TR" sz="2000" dirty="0"/>
              <a:t>	Llama3 8b predicted label</a:t>
            </a:r>
          </a:p>
          <a:p>
            <a:pPr marL="0" indent="0">
              <a:buNone/>
            </a:pPr>
            <a:r>
              <a:rPr lang="en-TR" sz="2000" dirty="0"/>
              <a:t>	Llama3 70b predicted label</a:t>
            </a:r>
          </a:p>
          <a:p>
            <a:pPr marL="0" indent="0">
              <a:buNone/>
            </a:pPr>
            <a:r>
              <a:rPr lang="en-TR" sz="2000" dirty="0"/>
              <a:t>2. Bir model ile misclassified olan issue Llama3’de dogru mu </a:t>
            </a:r>
          </a:p>
          <a:p>
            <a:pPr marL="0" indent="0">
              <a:buNone/>
            </a:pPr>
            <a:r>
              <a:rPr lang="en-TR" sz="2000" dirty="0"/>
              <a:t>3. 70b nin sonuclarini kontrol edelim. </a:t>
            </a:r>
          </a:p>
          <a:p>
            <a:pPr marL="0" indent="0">
              <a:buNone/>
            </a:pPr>
            <a:r>
              <a:rPr lang="en-TR" sz="2000" dirty="0"/>
              <a:t>(llama3 temperature ve diger parametreler, daha once ayrica tanimlamamistim. )</a:t>
            </a:r>
          </a:p>
          <a:p>
            <a:pPr marL="0" indent="0">
              <a:buNone/>
            </a:pPr>
            <a:endParaRPr lang="en-TR" sz="2000" dirty="0"/>
          </a:p>
        </p:txBody>
      </p:sp>
      <p:sp>
        <p:nvSpPr>
          <p:cNvPr id="4" name="Slide Number Placeholder 3">
            <a:extLst>
              <a:ext uri="{FF2B5EF4-FFF2-40B4-BE49-F238E27FC236}">
                <a16:creationId xmlns:a16="http://schemas.microsoft.com/office/drawing/2014/main" id="{205BBA94-3374-103D-4A47-17A84114E390}"/>
              </a:ext>
            </a:extLst>
          </p:cNvPr>
          <p:cNvSpPr>
            <a:spLocks noGrp="1"/>
          </p:cNvSpPr>
          <p:nvPr>
            <p:ph type="sldNum" sz="quarter" idx="12"/>
          </p:nvPr>
        </p:nvSpPr>
        <p:spPr/>
        <p:txBody>
          <a:bodyPr/>
          <a:lstStyle/>
          <a:p>
            <a:fld id="{64CB11F6-019F-124C-8B86-58575C4BBC84}" type="slidenum">
              <a:rPr lang="en-TR" smtClean="0"/>
              <a:t>4</a:t>
            </a:fld>
            <a:endParaRPr lang="en-TR"/>
          </a:p>
        </p:txBody>
      </p:sp>
    </p:spTree>
    <p:extLst>
      <p:ext uri="{BB962C8B-B14F-4D97-AF65-F5344CB8AC3E}">
        <p14:creationId xmlns:p14="http://schemas.microsoft.com/office/powerpoint/2010/main" val="2197173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8130-4971-53B7-1EF1-4EB313B4FF8C}"/>
              </a:ext>
            </a:extLst>
          </p:cNvPr>
          <p:cNvSpPr>
            <a:spLocks noGrp="1"/>
          </p:cNvSpPr>
          <p:nvPr>
            <p:ph type="title"/>
          </p:nvPr>
        </p:nvSpPr>
        <p:spPr/>
        <p:txBody>
          <a:bodyPr/>
          <a:lstStyle/>
          <a:p>
            <a:r>
              <a:rPr lang="en-TR" dirty="0"/>
              <a:t>Label Definitions</a:t>
            </a:r>
          </a:p>
        </p:txBody>
      </p:sp>
      <p:sp>
        <p:nvSpPr>
          <p:cNvPr id="3" name="Content Placeholder 2">
            <a:extLst>
              <a:ext uri="{FF2B5EF4-FFF2-40B4-BE49-F238E27FC236}">
                <a16:creationId xmlns:a16="http://schemas.microsoft.com/office/drawing/2014/main" id="{C53BF949-0D32-CE09-2490-3F1794E6352D}"/>
              </a:ext>
            </a:extLst>
          </p:cNvPr>
          <p:cNvSpPr>
            <a:spLocks noGrp="1"/>
          </p:cNvSpPr>
          <p:nvPr>
            <p:ph idx="1"/>
          </p:nvPr>
        </p:nvSpPr>
        <p:spPr/>
        <p:txBody>
          <a:bodyPr>
            <a:normAutofit/>
          </a:bodyPr>
          <a:lstStyle/>
          <a:p>
            <a:pPr marL="0" indent="0">
              <a:buNone/>
            </a:pPr>
            <a:r>
              <a:rPr lang="en-US" sz="2000" b="0" i="0" u="none" strike="noStrike" dirty="0">
                <a:solidFill>
                  <a:srgbClr val="008000"/>
                </a:solidFill>
                <a:effectLst/>
                <a:latin typeface="Courier New" panose="02070309020205020404" pitchFamily="49" charset="0"/>
              </a:rPr>
              <a:t>There are three categories in my issue classification which are: (</a:t>
            </a:r>
            <a:r>
              <a:rPr lang="en-US" sz="2000" b="0" i="0" u="none" strike="noStrike" dirty="0" err="1">
                <a:solidFill>
                  <a:srgbClr val="008000"/>
                </a:solidFill>
                <a:effectLst/>
                <a:latin typeface="Courier New" panose="02070309020205020404" pitchFamily="49" charset="0"/>
              </a:rPr>
              <a:t>i</a:t>
            </a:r>
            <a:r>
              <a:rPr lang="en-US" sz="2000" b="0" i="0" u="none" strike="noStrike" dirty="0">
                <a:solidFill>
                  <a:srgbClr val="008000"/>
                </a:solidFill>
                <a:effectLst/>
                <a:latin typeface="Courier New" panose="02070309020205020404" pitchFamily="49" charset="0"/>
              </a:rPr>
              <a:t>) bug report, (ii) enhancement report, (iii) something else.</a:t>
            </a:r>
            <a:r>
              <a:rPr lang="en-US" sz="2000" b="0" i="0" u="none" strike="noStrike" dirty="0">
                <a:solidFill>
                  <a:srgbClr val="545454"/>
                </a:solidFill>
                <a:effectLst/>
                <a:latin typeface="Courier New" panose="02070309020205020404" pitchFamily="49" charset="0"/>
              </a:rPr>
              <a:t> </a:t>
            </a:r>
            <a:endParaRPr lang="en-US" sz="2000" dirty="0">
              <a:solidFill>
                <a:srgbClr val="008000"/>
              </a:solidFill>
              <a:latin typeface="Courier New" panose="02070309020205020404" pitchFamily="49" charset="0"/>
            </a:endParaRPr>
          </a:p>
          <a:p>
            <a:pPr marL="0" indent="0">
              <a:buNone/>
            </a:pPr>
            <a:r>
              <a:rPr lang="en-US" sz="2000" b="0" i="0" u="none" strike="noStrike" dirty="0">
                <a:solidFill>
                  <a:srgbClr val="008000"/>
                </a:solidFill>
                <a:effectLst/>
                <a:latin typeface="Courier New" panose="02070309020205020404" pitchFamily="49" charset="0"/>
              </a:rPr>
              <a:t>A (</a:t>
            </a:r>
            <a:r>
              <a:rPr lang="en-US" sz="2000" b="0" i="0" u="none" strike="noStrike" dirty="0" err="1">
                <a:solidFill>
                  <a:srgbClr val="008000"/>
                </a:solidFill>
                <a:effectLst/>
                <a:latin typeface="Courier New" panose="02070309020205020404" pitchFamily="49" charset="0"/>
              </a:rPr>
              <a:t>i</a:t>
            </a:r>
            <a:r>
              <a:rPr lang="en-US" sz="2000" b="0" i="0" u="none" strike="noStrike" dirty="0">
                <a:solidFill>
                  <a:srgbClr val="008000"/>
                </a:solidFill>
                <a:effectLst/>
                <a:latin typeface="Courier New" panose="02070309020205020404" pitchFamily="49" charset="0"/>
              </a:rPr>
              <a:t>) bug report corresponds to an issue that is created to indicate an unexpected behavior of a software where an error or a problem is encountered. </a:t>
            </a:r>
            <a:endParaRPr lang="en-US" sz="2000" dirty="0">
              <a:solidFill>
                <a:srgbClr val="008000"/>
              </a:solidFill>
              <a:latin typeface="Courier New" panose="02070309020205020404" pitchFamily="49" charset="0"/>
            </a:endParaRPr>
          </a:p>
          <a:p>
            <a:pPr marL="0" indent="0">
              <a:buNone/>
            </a:pPr>
            <a:r>
              <a:rPr lang="en-US" sz="2000" b="0" i="0" u="none" strike="noStrike" dirty="0">
                <a:solidFill>
                  <a:srgbClr val="008000"/>
                </a:solidFill>
                <a:effectLst/>
                <a:latin typeface="Courier New" panose="02070309020205020404" pitchFamily="49" charset="0"/>
              </a:rPr>
              <a:t>An (ii) enhancement report corresponds to an issue that is created to request a new feature to be implemented in the software. </a:t>
            </a:r>
          </a:p>
          <a:p>
            <a:pPr marL="0" indent="0">
              <a:buNone/>
            </a:pPr>
            <a:r>
              <a:rPr lang="en-US" sz="2000" b="0" i="0" u="none" strike="noStrike" dirty="0">
                <a:solidFill>
                  <a:srgbClr val="008000"/>
                </a:solidFill>
                <a:effectLst/>
                <a:latin typeface="Courier New" panose="02070309020205020404" pitchFamily="49" charset="0"/>
              </a:rPr>
              <a:t>The issue which are not either a bug report or an enhancement report are classified as (iii) something else. </a:t>
            </a:r>
            <a:endParaRPr lang="en-TR" sz="2000" dirty="0"/>
          </a:p>
        </p:txBody>
      </p:sp>
      <p:sp>
        <p:nvSpPr>
          <p:cNvPr id="4" name="Slide Number Placeholder 3">
            <a:extLst>
              <a:ext uri="{FF2B5EF4-FFF2-40B4-BE49-F238E27FC236}">
                <a16:creationId xmlns:a16="http://schemas.microsoft.com/office/drawing/2014/main" id="{E5F76A62-70E7-3468-6753-CA422645AA66}"/>
              </a:ext>
            </a:extLst>
          </p:cNvPr>
          <p:cNvSpPr>
            <a:spLocks noGrp="1"/>
          </p:cNvSpPr>
          <p:nvPr>
            <p:ph type="sldNum" sz="quarter" idx="12"/>
          </p:nvPr>
        </p:nvSpPr>
        <p:spPr/>
        <p:txBody>
          <a:bodyPr/>
          <a:lstStyle/>
          <a:p>
            <a:fld id="{64CB11F6-019F-124C-8B86-58575C4BBC84}" type="slidenum">
              <a:rPr lang="en-TR" smtClean="0"/>
              <a:t>5</a:t>
            </a:fld>
            <a:endParaRPr lang="en-TR"/>
          </a:p>
        </p:txBody>
      </p:sp>
    </p:spTree>
    <p:extLst>
      <p:ext uri="{BB962C8B-B14F-4D97-AF65-F5344CB8AC3E}">
        <p14:creationId xmlns:p14="http://schemas.microsoft.com/office/powerpoint/2010/main" val="3872835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8130-4971-53B7-1EF1-4EB313B4FF8C}"/>
              </a:ext>
            </a:extLst>
          </p:cNvPr>
          <p:cNvSpPr>
            <a:spLocks noGrp="1"/>
          </p:cNvSpPr>
          <p:nvPr>
            <p:ph type="title"/>
          </p:nvPr>
        </p:nvSpPr>
        <p:spPr/>
        <p:txBody>
          <a:bodyPr/>
          <a:lstStyle/>
          <a:p>
            <a:r>
              <a:rPr lang="en-TR" dirty="0"/>
              <a:t>Label Definitions</a:t>
            </a:r>
          </a:p>
        </p:txBody>
      </p:sp>
      <p:sp>
        <p:nvSpPr>
          <p:cNvPr id="3" name="Content Placeholder 2">
            <a:extLst>
              <a:ext uri="{FF2B5EF4-FFF2-40B4-BE49-F238E27FC236}">
                <a16:creationId xmlns:a16="http://schemas.microsoft.com/office/drawing/2014/main" id="{C53BF949-0D32-CE09-2490-3F1794E6352D}"/>
              </a:ext>
            </a:extLst>
          </p:cNvPr>
          <p:cNvSpPr>
            <a:spLocks noGrp="1"/>
          </p:cNvSpPr>
          <p:nvPr>
            <p:ph idx="1"/>
          </p:nvPr>
        </p:nvSpPr>
        <p:spPr/>
        <p:txBody>
          <a:bodyPr>
            <a:normAutofit/>
          </a:bodyPr>
          <a:lstStyle/>
          <a:p>
            <a:pPr marL="0" indent="0">
              <a:buNone/>
            </a:pPr>
            <a:r>
              <a:rPr lang="en-US" sz="2000" b="0" i="0" u="none" strike="noStrike" dirty="0">
                <a:solidFill>
                  <a:srgbClr val="008000"/>
                </a:solidFill>
                <a:effectLst/>
                <a:latin typeface="Courier New" panose="02070309020205020404" pitchFamily="49" charset="0"/>
              </a:rPr>
              <a:t>There are three categories in my issue classification which are: (</a:t>
            </a:r>
            <a:r>
              <a:rPr lang="en-US" sz="2000" b="0" i="0" u="none" strike="noStrike" dirty="0" err="1">
                <a:solidFill>
                  <a:srgbClr val="008000"/>
                </a:solidFill>
                <a:effectLst/>
                <a:latin typeface="Courier New" panose="02070309020205020404" pitchFamily="49" charset="0"/>
              </a:rPr>
              <a:t>i</a:t>
            </a:r>
            <a:r>
              <a:rPr lang="en-US" sz="2000" b="0" i="0" u="none" strike="noStrike" dirty="0">
                <a:solidFill>
                  <a:srgbClr val="008000"/>
                </a:solidFill>
                <a:effectLst/>
                <a:latin typeface="Courier New" panose="02070309020205020404" pitchFamily="49" charset="0"/>
              </a:rPr>
              <a:t>) bug report, (ii) enhancement request, (iii) something else.</a:t>
            </a:r>
            <a:r>
              <a:rPr lang="en-US" sz="2000" b="0" i="0" u="none" strike="noStrike" dirty="0">
                <a:solidFill>
                  <a:srgbClr val="545454"/>
                </a:solidFill>
                <a:effectLst/>
                <a:latin typeface="Courier New" panose="02070309020205020404" pitchFamily="49" charset="0"/>
              </a:rPr>
              <a:t> </a:t>
            </a:r>
            <a:endParaRPr lang="en-US" sz="2000" dirty="0">
              <a:solidFill>
                <a:srgbClr val="008000"/>
              </a:solidFill>
              <a:latin typeface="Courier New" panose="02070309020205020404" pitchFamily="49" charset="0"/>
            </a:endParaRPr>
          </a:p>
          <a:p>
            <a:pPr marL="0" indent="0">
              <a:buNone/>
            </a:pPr>
            <a:r>
              <a:rPr lang="en-US" sz="2000" b="0" i="0" u="none" strike="noStrike" dirty="0">
                <a:solidFill>
                  <a:srgbClr val="008000"/>
                </a:solidFill>
                <a:effectLst/>
                <a:latin typeface="Courier New" panose="02070309020205020404" pitchFamily="49" charset="0"/>
              </a:rPr>
              <a:t>A (</a:t>
            </a:r>
            <a:r>
              <a:rPr lang="en-US" sz="2000" b="0" i="0" u="none" strike="noStrike" dirty="0" err="1">
                <a:solidFill>
                  <a:srgbClr val="008000"/>
                </a:solidFill>
                <a:effectLst/>
                <a:latin typeface="Courier New" panose="02070309020205020404" pitchFamily="49" charset="0"/>
              </a:rPr>
              <a:t>i</a:t>
            </a:r>
            <a:r>
              <a:rPr lang="en-US" sz="2000" b="0" i="0" u="none" strike="noStrike" dirty="0">
                <a:solidFill>
                  <a:srgbClr val="008000"/>
                </a:solidFill>
                <a:effectLst/>
                <a:latin typeface="Courier New" panose="02070309020205020404" pitchFamily="49" charset="0"/>
              </a:rPr>
              <a:t>) bug report corresponds to an issue that is created to indicate an unexpected behavior of a software where an error or a problem is encountered. </a:t>
            </a:r>
            <a:endParaRPr lang="en-US" sz="2000" dirty="0">
              <a:solidFill>
                <a:srgbClr val="008000"/>
              </a:solidFill>
              <a:latin typeface="Courier New" panose="02070309020205020404" pitchFamily="49" charset="0"/>
            </a:endParaRPr>
          </a:p>
          <a:p>
            <a:pPr marL="0" indent="0">
              <a:buNone/>
            </a:pPr>
            <a:r>
              <a:rPr lang="en-US" sz="2000" b="0" i="0" u="none" strike="noStrike" dirty="0">
                <a:solidFill>
                  <a:srgbClr val="008000"/>
                </a:solidFill>
                <a:effectLst/>
                <a:latin typeface="Courier New" panose="02070309020205020404" pitchFamily="49" charset="0"/>
              </a:rPr>
              <a:t>An (ii) enhancement request corresponds to an issue that is created to request a new feature to be implemented in the software. </a:t>
            </a:r>
          </a:p>
          <a:p>
            <a:pPr marL="0" indent="0">
              <a:buNone/>
            </a:pPr>
            <a:r>
              <a:rPr lang="en-US" sz="2000" b="0" i="0" u="none" strike="noStrike" dirty="0">
                <a:solidFill>
                  <a:srgbClr val="008000"/>
                </a:solidFill>
                <a:effectLst/>
                <a:latin typeface="Courier New" panose="02070309020205020404" pitchFamily="49" charset="0"/>
              </a:rPr>
              <a:t>The issue which are not either a bug report or an enhancement request are classified as (iii) something else. </a:t>
            </a:r>
            <a:endParaRPr lang="en-TR" sz="2000" dirty="0"/>
          </a:p>
        </p:txBody>
      </p:sp>
      <p:sp>
        <p:nvSpPr>
          <p:cNvPr id="4" name="Slide Number Placeholder 3">
            <a:extLst>
              <a:ext uri="{FF2B5EF4-FFF2-40B4-BE49-F238E27FC236}">
                <a16:creationId xmlns:a16="http://schemas.microsoft.com/office/drawing/2014/main" id="{E5F76A62-70E7-3468-6753-CA422645AA66}"/>
              </a:ext>
            </a:extLst>
          </p:cNvPr>
          <p:cNvSpPr>
            <a:spLocks noGrp="1"/>
          </p:cNvSpPr>
          <p:nvPr>
            <p:ph type="sldNum" sz="quarter" idx="12"/>
          </p:nvPr>
        </p:nvSpPr>
        <p:spPr/>
        <p:txBody>
          <a:bodyPr/>
          <a:lstStyle/>
          <a:p>
            <a:fld id="{64CB11F6-019F-124C-8B86-58575C4BBC84}" type="slidenum">
              <a:rPr lang="en-TR" smtClean="0"/>
              <a:t>6</a:t>
            </a:fld>
            <a:endParaRPr lang="en-TR"/>
          </a:p>
        </p:txBody>
      </p:sp>
    </p:spTree>
    <p:extLst>
      <p:ext uri="{BB962C8B-B14F-4D97-AF65-F5344CB8AC3E}">
        <p14:creationId xmlns:p14="http://schemas.microsoft.com/office/powerpoint/2010/main" val="2025303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ED0511-CC16-0915-7FCC-F2EE178A8463}"/>
              </a:ext>
            </a:extLst>
          </p:cNvPr>
          <p:cNvGraphicFramePr>
            <a:graphicFrameLocks noGrp="1"/>
          </p:cNvGraphicFramePr>
          <p:nvPr>
            <p:extLst>
              <p:ext uri="{D42A27DB-BD31-4B8C-83A1-F6EECF244321}">
                <p14:modId xmlns:p14="http://schemas.microsoft.com/office/powerpoint/2010/main" val="1432277505"/>
              </p:ext>
            </p:extLst>
          </p:nvPr>
        </p:nvGraphicFramePr>
        <p:xfrm>
          <a:off x="-34210" y="1047"/>
          <a:ext cx="13964400" cy="8074689"/>
        </p:xfrm>
        <a:graphic>
          <a:graphicData uri="http://schemas.openxmlformats.org/drawingml/2006/table">
            <a:tbl>
              <a:tblPr firstRow="1" bandRow="1">
                <a:tableStyleId>{5C22544A-7EE6-4342-B048-85BDC9FD1C3A}</a:tableStyleId>
              </a:tblPr>
              <a:tblGrid>
                <a:gridCol w="1792800">
                  <a:extLst>
                    <a:ext uri="{9D8B030D-6E8A-4147-A177-3AD203B41FA5}">
                      <a16:colId xmlns:a16="http://schemas.microsoft.com/office/drawing/2014/main" val="813685756"/>
                    </a:ext>
                  </a:extLst>
                </a:gridCol>
                <a:gridCol w="1738800">
                  <a:extLst>
                    <a:ext uri="{9D8B030D-6E8A-4147-A177-3AD203B41FA5}">
                      <a16:colId xmlns:a16="http://schemas.microsoft.com/office/drawing/2014/main" val="3282021430"/>
                    </a:ext>
                  </a:extLst>
                </a:gridCol>
                <a:gridCol w="1738800">
                  <a:extLst>
                    <a:ext uri="{9D8B030D-6E8A-4147-A177-3AD203B41FA5}">
                      <a16:colId xmlns:a16="http://schemas.microsoft.com/office/drawing/2014/main" val="982308098"/>
                    </a:ext>
                  </a:extLst>
                </a:gridCol>
                <a:gridCol w="1738800">
                  <a:extLst>
                    <a:ext uri="{9D8B030D-6E8A-4147-A177-3AD203B41FA5}">
                      <a16:colId xmlns:a16="http://schemas.microsoft.com/office/drawing/2014/main" val="696947866"/>
                    </a:ext>
                  </a:extLst>
                </a:gridCol>
                <a:gridCol w="1738800">
                  <a:extLst>
                    <a:ext uri="{9D8B030D-6E8A-4147-A177-3AD203B41FA5}">
                      <a16:colId xmlns:a16="http://schemas.microsoft.com/office/drawing/2014/main" val="933542007"/>
                    </a:ext>
                  </a:extLst>
                </a:gridCol>
                <a:gridCol w="1738800">
                  <a:extLst>
                    <a:ext uri="{9D8B030D-6E8A-4147-A177-3AD203B41FA5}">
                      <a16:colId xmlns:a16="http://schemas.microsoft.com/office/drawing/2014/main" val="3013485272"/>
                    </a:ext>
                  </a:extLst>
                </a:gridCol>
                <a:gridCol w="1738800">
                  <a:extLst>
                    <a:ext uri="{9D8B030D-6E8A-4147-A177-3AD203B41FA5}">
                      <a16:colId xmlns:a16="http://schemas.microsoft.com/office/drawing/2014/main" val="1284375522"/>
                    </a:ext>
                  </a:extLst>
                </a:gridCol>
                <a:gridCol w="1738800">
                  <a:extLst>
                    <a:ext uri="{9D8B030D-6E8A-4147-A177-3AD203B41FA5}">
                      <a16:colId xmlns:a16="http://schemas.microsoft.com/office/drawing/2014/main" val="596969991"/>
                    </a:ext>
                  </a:extLst>
                </a:gridCol>
              </a:tblGrid>
              <a:tr h="655089">
                <a:tc>
                  <a:txBody>
                    <a:bodyPr/>
                    <a:lstStyle/>
                    <a:p>
                      <a:r>
                        <a:rPr lang="en-US" sz="1200" dirty="0"/>
                        <a:t>D</a:t>
                      </a:r>
                      <a:r>
                        <a:rPr lang="en-TR" sz="1200" dirty="0"/>
                        <a:t>ataset/Model</a:t>
                      </a:r>
                    </a:p>
                  </a:txBody>
                  <a:tcPr/>
                </a:tc>
                <a:tc>
                  <a:txBody>
                    <a:bodyPr/>
                    <a:lstStyle/>
                    <a:p>
                      <a:r>
                        <a:rPr lang="en-US" sz="1200" dirty="0"/>
                        <a:t>n</a:t>
                      </a:r>
                      <a:r>
                        <a:rPr lang="en-TR" sz="1200" dirty="0"/>
                        <a:t>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t>
                      </a:r>
                      <a:r>
                        <a:rPr lang="en-TR" sz="1200" dirty="0"/>
                        <a:t>lbse’22 prepr.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TR" sz="1200" dirty="0"/>
                    </a:p>
                  </a:txBody>
                  <a:tcPr/>
                </a:tc>
                <a:tc>
                  <a:txBody>
                    <a:bodyPr/>
                    <a:lstStyle/>
                    <a:p>
                      <a:r>
                        <a:rPr lang="en-TR" sz="1200" dirty="0"/>
                        <a:t>MSc 3 labels</a:t>
                      </a:r>
                    </a:p>
                    <a:p>
                      <a:r>
                        <a:rPr lang="en-TR" sz="1200" dirty="0"/>
                        <a:t>bug – enhc – question</a:t>
                      </a:r>
                    </a:p>
                    <a:p>
                      <a:r>
                        <a:rPr lang="en-US" sz="1200" dirty="0"/>
                        <a:t>nlbse’22 prepr. </a:t>
                      </a:r>
                      <a:endParaRPr lang="en-GB" sz="1200" dirty="0"/>
                    </a:p>
                  </a:txBody>
                  <a:tcPr/>
                </a:tc>
                <a:tc>
                  <a:txBody>
                    <a:bodyPr/>
                    <a:lstStyle/>
                    <a:p>
                      <a:r>
                        <a:rPr lang="en-US" sz="1200" dirty="0"/>
                        <a:t>MSc 3 labels </a:t>
                      </a:r>
                    </a:p>
                    <a:p>
                      <a:r>
                        <a:rPr lang="en-US" sz="1200" dirty="0"/>
                        <a:t>bug – enhc – oos </a:t>
                      </a:r>
                    </a:p>
                    <a:p>
                      <a:r>
                        <a:rPr lang="en-US" sz="1200" dirty="0"/>
                        <a:t>nlbse’22 prepr. </a:t>
                      </a:r>
                    </a:p>
                  </a:txBody>
                  <a:tcPr/>
                </a:tc>
                <a:tc>
                  <a:txBody>
                    <a:bodyPr/>
                    <a:lstStyle/>
                    <a:p>
                      <a:r>
                        <a:rPr lang="en-GB" sz="1200" dirty="0"/>
                        <a:t>nlbse’22 </a:t>
                      </a:r>
                    </a:p>
                    <a:p>
                      <a:r>
                        <a:rPr lang="en-GB" sz="1200" dirty="0"/>
                        <a:t>MSc prepr.</a:t>
                      </a:r>
                    </a:p>
                    <a:p>
                      <a:endParaRPr lang="en-GB" sz="1200" dirty="0"/>
                    </a:p>
                  </a:txBody>
                  <a:tcPr/>
                </a:tc>
                <a:tc>
                  <a:txBody>
                    <a:bodyPr/>
                    <a:lstStyle/>
                    <a:p>
                      <a:r>
                        <a:rPr lang="en-TR" sz="1200" dirty="0"/>
                        <a:t>MSc 3 labels</a:t>
                      </a:r>
                    </a:p>
                    <a:p>
                      <a:r>
                        <a:rPr lang="en-TR" sz="1200" dirty="0"/>
                        <a:t>bug – enhc – question</a:t>
                      </a:r>
                    </a:p>
                    <a:p>
                      <a:r>
                        <a:rPr lang="en-US" sz="1200" dirty="0"/>
                        <a:t>MSc prepr. </a:t>
                      </a:r>
                    </a:p>
                  </a:txBody>
                  <a:tcPr/>
                </a:tc>
                <a:tc>
                  <a:txBody>
                    <a:bodyPr/>
                    <a:lstStyle/>
                    <a:p>
                      <a:r>
                        <a:rPr lang="en-US" sz="1200" dirty="0"/>
                        <a:t>MSc 3 labels </a:t>
                      </a:r>
                    </a:p>
                    <a:p>
                      <a:r>
                        <a:rPr lang="en-US" sz="1200" dirty="0"/>
                        <a:t>bug – enhc – oos</a:t>
                      </a:r>
                    </a:p>
                    <a:p>
                      <a:r>
                        <a:rPr lang="en-US" sz="1200" dirty="0"/>
                        <a:t>MSc prepr.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Llama3 8b instruct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bug – enhc – others </a:t>
                      </a:r>
                    </a:p>
                  </a:txBody>
                  <a:tcPr/>
                </a:tc>
                <a:extLst>
                  <a:ext uri="{0D108BD9-81ED-4DB2-BD59-A6C34878D82A}">
                    <a16:rowId xmlns:a16="http://schemas.microsoft.com/office/drawing/2014/main" val="3523381497"/>
                  </a:ext>
                </a:extLst>
              </a:tr>
              <a:tr h="824400">
                <a:tc>
                  <a:txBody>
                    <a:bodyPr/>
                    <a:lstStyle/>
                    <a:p>
                      <a:r>
                        <a:rPr lang="en-TR" sz="1200" dirty="0"/>
                        <a:t>nlbse’22</a:t>
                      </a:r>
                    </a:p>
                    <a:p>
                      <a:r>
                        <a:rPr lang="en-TR" sz="1200" dirty="0"/>
                        <a:t>nlbse’22 prepr.</a:t>
                      </a:r>
                    </a:p>
                    <a:p>
                      <a:endParaRPr lang="en-TR" sz="1200" dirty="0"/>
                    </a:p>
                    <a:p>
                      <a:endParaRPr lang="en-TR" sz="1200" dirty="0"/>
                    </a:p>
                  </a:txBody>
                  <a:tcPr/>
                </a:tc>
                <a:tc>
                  <a:txBody>
                    <a:bodyPr/>
                    <a:lstStyle/>
                    <a:p>
                      <a:endParaRPr lang="en-TR" sz="1200" dirty="0"/>
                    </a:p>
                  </a:txBody>
                  <a:tcPr/>
                </a:tc>
                <a:tc>
                  <a:txBody>
                    <a:bodyPr/>
                    <a:lstStyle/>
                    <a:p>
                      <a:pPr algn="ctr"/>
                      <a:endParaRPr lang="en-TR" sz="1200" dirty="0"/>
                    </a:p>
                  </a:txBody>
                  <a:tcPr anchor="ctr"/>
                </a:tc>
                <a:tc>
                  <a:txBody>
                    <a:bodyPr/>
                    <a:lstStyle/>
                    <a:p>
                      <a:endParaRPr lang="en-TR" sz="1200" dirty="0"/>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94189484"/>
                  </a:ext>
                </a:extLst>
              </a:tr>
              <a:tr h="824400">
                <a:tc>
                  <a:txBody>
                    <a:bodyPr/>
                    <a:lstStyle/>
                    <a:p>
                      <a:r>
                        <a:rPr lang="en-TR" sz="1200" dirty="0"/>
                        <a:t>MSc 3 labels</a:t>
                      </a:r>
                    </a:p>
                    <a:p>
                      <a:r>
                        <a:rPr lang="en-TR" sz="1200" dirty="0"/>
                        <a:t>bug – enhc – question</a:t>
                      </a:r>
                    </a:p>
                    <a:p>
                      <a:r>
                        <a:rPr lang="en-US" sz="1200" dirty="0"/>
                        <a:t>nlbse’22 prepr. </a:t>
                      </a:r>
                      <a:endParaRPr lang="en-GB" sz="1200" dirty="0"/>
                    </a:p>
                    <a:p>
                      <a:endParaRPr lang="en-GB" sz="1200" dirty="0"/>
                    </a:p>
                  </a:txBody>
                  <a:tcPr>
                    <a:solidFill>
                      <a:srgbClr val="E7EAED"/>
                    </a:solidFill>
                  </a:tcPr>
                </a:tc>
                <a:tc>
                  <a:txBody>
                    <a:bodyPr/>
                    <a:lstStyle/>
                    <a:p>
                      <a:pPr algn="ctr"/>
                      <a:endParaRPr lang="en-TR" sz="1200" dirty="0"/>
                    </a:p>
                  </a:txBody>
                  <a:tcPr anchor="ctr">
                    <a:solidFill>
                      <a:srgbClr val="E7EAED"/>
                    </a:solidFill>
                  </a:tcPr>
                </a:tc>
                <a:tc>
                  <a:txBody>
                    <a:bodyPr/>
                    <a:lstStyle/>
                    <a:p>
                      <a:endParaRPr lang="en-TR" sz="1200" dirty="0"/>
                    </a:p>
                  </a:txBody>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tc>
                <a:tc>
                  <a:txBody>
                    <a:bodyPr/>
                    <a:lstStyle/>
                    <a:p>
                      <a:pPr algn="ctr"/>
                      <a:r>
                        <a:rPr lang="en-TR" sz="1200" dirty="0"/>
                        <a:t>-</a:t>
                      </a:r>
                    </a:p>
                  </a:txBody>
                  <a:tcPr anchor="ctr"/>
                </a:tc>
                <a:tc>
                  <a:txBody>
                    <a:bodyPr/>
                    <a:lstStyle/>
                    <a:p>
                      <a:pPr algn="ctr"/>
                      <a:r>
                        <a:rPr lang="en-TR" sz="1200" dirty="0"/>
                        <a:t>-</a:t>
                      </a:r>
                    </a:p>
                  </a:txBody>
                  <a:tcPr anchor="ctr"/>
                </a:tc>
                <a:extLst>
                  <a:ext uri="{0D108BD9-81ED-4DB2-BD59-A6C34878D82A}">
                    <a16:rowId xmlns:a16="http://schemas.microsoft.com/office/drawing/2014/main" val="3914296145"/>
                  </a:ext>
                </a:extLst>
              </a:tr>
              <a:tr h="824400">
                <a:tc>
                  <a:txBody>
                    <a:bodyPr/>
                    <a:lstStyle/>
                    <a:p>
                      <a:r>
                        <a:rPr lang="en-US" sz="1200" dirty="0"/>
                        <a:t>MSc 3 labels </a:t>
                      </a:r>
                    </a:p>
                    <a:p>
                      <a:r>
                        <a:rPr lang="en-US" sz="1200" dirty="0"/>
                        <a:t>bug – enhc – oos</a:t>
                      </a:r>
                    </a:p>
                    <a:p>
                      <a:r>
                        <a:rPr lang="en-US" sz="1200" dirty="0"/>
                        <a:t>nlbse’22 prepr. </a:t>
                      </a:r>
                    </a:p>
                  </a:txBody>
                  <a:tcPr>
                    <a:solidFill>
                      <a:srgbClr val="CCD2D8"/>
                    </a:solidFill>
                  </a:tcPr>
                </a:tc>
                <a:tc>
                  <a:txBody>
                    <a:bodyPr/>
                    <a:lstStyle/>
                    <a:p>
                      <a:endParaRPr lang="en-TR" sz="1200" dirty="0"/>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TR" sz="1200" dirty="0"/>
                    </a:p>
                  </a:txBody>
                  <a:tcPr anchor="ctr">
                    <a:solidFill>
                      <a:srgbClr val="CCD2D8"/>
                    </a:solidFill>
                  </a:tcPr>
                </a:tc>
                <a:tc>
                  <a:txBody>
                    <a:bodyPr/>
                    <a:lstStyle/>
                    <a:p>
                      <a:endParaRPr lang="en-TR" sz="1200" dirty="0"/>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2434481874"/>
                  </a:ext>
                </a:extLst>
              </a:tr>
              <a:tr h="824400">
                <a:tc>
                  <a:txBody>
                    <a:bodyPr/>
                    <a:lstStyle/>
                    <a:p>
                      <a:r>
                        <a:rPr lang="en-GB" sz="1200" dirty="0"/>
                        <a:t>nlbse’22 </a:t>
                      </a:r>
                    </a:p>
                    <a:p>
                      <a:r>
                        <a:rPr lang="en-GB" sz="1200" dirty="0"/>
                        <a:t>MSc prepr.</a:t>
                      </a:r>
                    </a:p>
                    <a:p>
                      <a:endParaRPr lang="en-US" sz="1200" dirty="0"/>
                    </a:p>
                  </a:txBody>
                  <a:tcPr>
                    <a:solidFill>
                      <a:srgbClr val="E7EA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endParaRPr lang="en-TR" sz="1200" dirty="0"/>
                    </a:p>
                  </a:txBody>
                  <a:tcPr>
                    <a:solidFill>
                      <a:srgbClr val="E7EAED"/>
                    </a:solidFill>
                  </a:tcPr>
                </a:tc>
                <a:tc>
                  <a:txBody>
                    <a:bodyPr/>
                    <a:lstStyle/>
                    <a:p>
                      <a:pPr algn="ctr"/>
                      <a:endParaRPr lang="en-TR" sz="1200" dirty="0"/>
                    </a:p>
                  </a:txBody>
                  <a:tcPr anchor="ctr">
                    <a:solidFill>
                      <a:srgbClr val="E7EAED"/>
                    </a:solidFill>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extLst>
                  <a:ext uri="{0D108BD9-81ED-4DB2-BD59-A6C34878D82A}">
                    <a16:rowId xmlns:a16="http://schemas.microsoft.com/office/drawing/2014/main" val="3108048687"/>
                  </a:ext>
                </a:extLst>
              </a:tr>
              <a:tr h="824400">
                <a:tc>
                  <a:txBody>
                    <a:bodyPr/>
                    <a:lstStyle/>
                    <a:p>
                      <a:r>
                        <a:rPr lang="en-TR" sz="1200" dirty="0"/>
                        <a:t>MSc 3 labels</a:t>
                      </a:r>
                    </a:p>
                    <a:p>
                      <a:r>
                        <a:rPr lang="en-TR" sz="1200" dirty="0"/>
                        <a:t>bug – enhc – question</a:t>
                      </a:r>
                    </a:p>
                    <a:p>
                      <a:r>
                        <a:rPr lang="en-US" sz="1200" dirty="0"/>
                        <a:t>MSc prepr. </a:t>
                      </a:r>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189641768"/>
                  </a:ext>
                </a:extLst>
              </a:tr>
              <a:tr h="824400">
                <a:tc>
                  <a:txBody>
                    <a:bodyPr/>
                    <a:lstStyle/>
                    <a:p>
                      <a:r>
                        <a:rPr lang="en-US" sz="1200" dirty="0"/>
                        <a:t>MSc 3 labels </a:t>
                      </a:r>
                    </a:p>
                    <a:p>
                      <a:r>
                        <a:rPr lang="en-US" sz="1200" dirty="0"/>
                        <a:t>bug – enhc – oos</a:t>
                      </a:r>
                    </a:p>
                    <a:p>
                      <a:r>
                        <a:rPr lang="en-US" sz="1200" dirty="0"/>
                        <a:t>MSc prepr. </a:t>
                      </a:r>
                    </a:p>
                  </a:txBody>
                  <a:tcPr>
                    <a:solidFill>
                      <a:srgbClr val="E7EA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endParaRPr lang="en-TR" sz="1200" dirty="0"/>
                    </a:p>
                  </a:txBody>
                  <a:tcPr>
                    <a:solidFill>
                      <a:srgbClr val="E7EAED"/>
                    </a:solidFill>
                  </a:tcPr>
                </a:tc>
                <a:tc>
                  <a:txBody>
                    <a:bodyPr/>
                    <a:lstStyle/>
                    <a:p>
                      <a:pPr algn="ctr"/>
                      <a:endParaRPr lang="en-TR" sz="1200" dirty="0"/>
                    </a:p>
                  </a:txBody>
                  <a:tcPr anchor="ctr">
                    <a:solidFill>
                      <a:srgbClr val="E7EAED"/>
                    </a:solidFill>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extLst>
                  <a:ext uri="{0D108BD9-81ED-4DB2-BD59-A6C34878D82A}">
                    <a16:rowId xmlns:a16="http://schemas.microsoft.com/office/drawing/2014/main" val="2734772293"/>
                  </a:ext>
                </a:extLst>
              </a:tr>
              <a:tr h="82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without preprocessing</a:t>
                      </a:r>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extLst>
                  <a:ext uri="{0D108BD9-81ED-4DB2-BD59-A6C34878D82A}">
                    <a16:rowId xmlns:a16="http://schemas.microsoft.com/office/drawing/2014/main" val="3621787869"/>
                  </a:ext>
                </a:extLst>
              </a:tr>
              <a:tr h="82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without preprocessing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8b few shot</a:t>
                      </a:r>
                    </a:p>
                  </a:txBody>
                  <a:tcP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endParaRPr lang="en-TR" sz="1200" dirty="0"/>
                    </a:p>
                  </a:txBody>
                  <a:tcPr anchor="ctr">
                    <a:solidFill>
                      <a:srgbClr val="E7EAED"/>
                    </a:solidFill>
                  </a:tcPr>
                </a:tc>
                <a:extLst>
                  <a:ext uri="{0D108BD9-81ED-4DB2-BD59-A6C34878D82A}">
                    <a16:rowId xmlns:a16="http://schemas.microsoft.com/office/drawing/2014/main" val="1509939574"/>
                  </a:ext>
                </a:extLst>
              </a:tr>
              <a:tr h="82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without preprocessing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8b only label definitions</a:t>
                      </a:r>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extLst>
                  <a:ext uri="{0D108BD9-81ED-4DB2-BD59-A6C34878D82A}">
                    <a16:rowId xmlns:a16="http://schemas.microsoft.com/office/drawing/2014/main" val="1753055695"/>
                  </a:ext>
                </a:extLst>
              </a:tr>
            </a:tbl>
          </a:graphicData>
        </a:graphic>
      </p:graphicFrame>
      <p:graphicFrame>
        <p:nvGraphicFramePr>
          <p:cNvPr id="10" name="Table 9">
            <a:extLst>
              <a:ext uri="{FF2B5EF4-FFF2-40B4-BE49-F238E27FC236}">
                <a16:creationId xmlns:a16="http://schemas.microsoft.com/office/drawing/2014/main" id="{C57A54A8-1C3C-110C-48E1-7277E737286A}"/>
              </a:ext>
            </a:extLst>
          </p:cNvPr>
          <p:cNvGraphicFramePr>
            <a:graphicFrameLocks noGrp="1"/>
          </p:cNvGraphicFramePr>
          <p:nvPr/>
        </p:nvGraphicFramePr>
        <p:xfrm>
          <a:off x="5243910" y="231021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7 -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1" name="Table 10">
            <a:extLst>
              <a:ext uri="{FF2B5EF4-FFF2-40B4-BE49-F238E27FC236}">
                <a16:creationId xmlns:a16="http://schemas.microsoft.com/office/drawing/2014/main" id="{F17E41DB-A48E-FC43-35BB-F39B96E6773D}"/>
              </a:ext>
            </a:extLst>
          </p:cNvPr>
          <p:cNvGraphicFramePr>
            <a:graphicFrameLocks noGrp="1"/>
          </p:cNvGraphicFramePr>
          <p:nvPr/>
        </p:nvGraphicFramePr>
        <p:xfrm>
          <a:off x="5243910" y="65237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8 -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.32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.69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7" name="Table 26">
            <a:extLst>
              <a:ext uri="{FF2B5EF4-FFF2-40B4-BE49-F238E27FC236}">
                <a16:creationId xmlns:a16="http://schemas.microsoft.com/office/drawing/2014/main" id="{1215409D-1DA9-F99B-10AC-0DC74D9AC141}"/>
              </a:ext>
            </a:extLst>
          </p:cNvPr>
          <p:cNvGraphicFramePr>
            <a:graphicFrameLocks noGrp="1"/>
          </p:cNvGraphicFramePr>
          <p:nvPr/>
        </p:nvGraphicFramePr>
        <p:xfrm>
          <a:off x="12201918" y="561407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10 -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6" name="Table 5">
            <a:extLst>
              <a:ext uri="{FF2B5EF4-FFF2-40B4-BE49-F238E27FC236}">
                <a16:creationId xmlns:a16="http://schemas.microsoft.com/office/drawing/2014/main" id="{F389D5D7-FCB0-578F-63C6-193DDF1D8320}"/>
              </a:ext>
            </a:extLst>
          </p:cNvPr>
          <p:cNvGraphicFramePr>
            <a:graphicFrameLocks noGrp="1"/>
          </p:cNvGraphicFramePr>
          <p:nvPr/>
        </p:nvGraphicFramePr>
        <p:xfrm>
          <a:off x="1755270" y="230845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.55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3" name="Table 22">
            <a:extLst>
              <a:ext uri="{FF2B5EF4-FFF2-40B4-BE49-F238E27FC236}">
                <a16:creationId xmlns:a16="http://schemas.microsoft.com/office/drawing/2014/main" id="{B1625FEB-AAAF-727A-C67C-51369A7C84E1}"/>
              </a:ext>
            </a:extLst>
          </p:cNvPr>
          <p:cNvGraphicFramePr>
            <a:graphicFrameLocks noGrp="1"/>
          </p:cNvGraphicFramePr>
          <p:nvPr/>
        </p:nvGraphicFramePr>
        <p:xfrm>
          <a:off x="3504968" y="230533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6 -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.34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.60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6" name="Table 25">
            <a:extLst>
              <a:ext uri="{FF2B5EF4-FFF2-40B4-BE49-F238E27FC236}">
                <a16:creationId xmlns:a16="http://schemas.microsoft.com/office/drawing/2014/main" id="{9C0C6CAE-0A87-C6CB-28CD-0D25DB19FB8B}"/>
              </a:ext>
            </a:extLst>
          </p:cNvPr>
          <p:cNvGraphicFramePr>
            <a:graphicFrameLocks noGrp="1"/>
          </p:cNvGraphicFramePr>
          <p:nvPr/>
        </p:nvGraphicFramePr>
        <p:xfrm>
          <a:off x="5238464" y="147641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9 -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8" name="Table 27">
            <a:extLst>
              <a:ext uri="{FF2B5EF4-FFF2-40B4-BE49-F238E27FC236}">
                <a16:creationId xmlns:a16="http://schemas.microsoft.com/office/drawing/2014/main" id="{D3BAD8C0-1C5B-AFBF-6F2D-9901D6F39119}"/>
              </a:ext>
            </a:extLst>
          </p:cNvPr>
          <p:cNvGraphicFramePr>
            <a:graphicFrameLocks noGrp="1"/>
          </p:cNvGraphicFramePr>
          <p:nvPr/>
        </p:nvGraphicFramePr>
        <p:xfrm>
          <a:off x="6971085" y="314106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13 -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P</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9" name="Table 28">
            <a:extLst>
              <a:ext uri="{FF2B5EF4-FFF2-40B4-BE49-F238E27FC236}">
                <a16:creationId xmlns:a16="http://schemas.microsoft.com/office/drawing/2014/main" id="{32054E68-65DA-E19A-598E-3D420FD4048B}"/>
              </a:ext>
            </a:extLst>
          </p:cNvPr>
          <p:cNvGraphicFramePr>
            <a:graphicFrameLocks noGrp="1"/>
          </p:cNvGraphicFramePr>
          <p:nvPr/>
        </p:nvGraphicFramePr>
        <p:xfrm>
          <a:off x="6971469" y="3980633"/>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14 -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0" name="Table 29">
            <a:extLst>
              <a:ext uri="{FF2B5EF4-FFF2-40B4-BE49-F238E27FC236}">
                <a16:creationId xmlns:a16="http://schemas.microsoft.com/office/drawing/2014/main" id="{0E0D9E9A-4AD3-FC1B-255E-CA36EA32E697}"/>
              </a:ext>
            </a:extLst>
          </p:cNvPr>
          <p:cNvGraphicFramePr>
            <a:graphicFrameLocks noGrp="1"/>
          </p:cNvGraphicFramePr>
          <p:nvPr/>
        </p:nvGraphicFramePr>
        <p:xfrm>
          <a:off x="8706884" y="396917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16 -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1" name="Table 30">
            <a:extLst>
              <a:ext uri="{FF2B5EF4-FFF2-40B4-BE49-F238E27FC236}">
                <a16:creationId xmlns:a16="http://schemas.microsoft.com/office/drawing/2014/main" id="{4F0D5D03-5D41-4AFD-65E5-5E709B2EA49B}"/>
              </a:ext>
            </a:extLst>
          </p:cNvPr>
          <p:cNvGraphicFramePr>
            <a:graphicFrameLocks noGrp="1"/>
          </p:cNvGraphicFramePr>
          <p:nvPr/>
        </p:nvGraphicFramePr>
        <p:xfrm>
          <a:off x="10455104" y="479597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19 -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2" name="Table 31">
            <a:extLst>
              <a:ext uri="{FF2B5EF4-FFF2-40B4-BE49-F238E27FC236}">
                <a16:creationId xmlns:a16="http://schemas.microsoft.com/office/drawing/2014/main" id="{AE74F766-D690-9F3D-F380-843B6D94F8ED}"/>
              </a:ext>
            </a:extLst>
          </p:cNvPr>
          <p:cNvGraphicFramePr>
            <a:graphicFrameLocks noGrp="1"/>
          </p:cNvGraphicFramePr>
          <p:nvPr/>
        </p:nvGraphicFramePr>
        <p:xfrm>
          <a:off x="10455104" y="313813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20 -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.35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.73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3" name="Table 32">
            <a:extLst>
              <a:ext uri="{FF2B5EF4-FFF2-40B4-BE49-F238E27FC236}">
                <a16:creationId xmlns:a16="http://schemas.microsoft.com/office/drawing/2014/main" id="{F6DF0ADE-8B36-5421-5764-11C2114068A8}"/>
              </a:ext>
            </a:extLst>
          </p:cNvPr>
          <p:cNvGraphicFramePr>
            <a:graphicFrameLocks noGrp="1"/>
          </p:cNvGraphicFramePr>
          <p:nvPr/>
        </p:nvGraphicFramePr>
        <p:xfrm>
          <a:off x="6966464" y="479421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15 -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.55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4" name="Table 33">
            <a:extLst>
              <a:ext uri="{FF2B5EF4-FFF2-40B4-BE49-F238E27FC236}">
                <a16:creationId xmlns:a16="http://schemas.microsoft.com/office/drawing/2014/main" id="{B7A490BB-FB55-8E03-813A-6249F4E327DC}"/>
              </a:ext>
            </a:extLst>
          </p:cNvPr>
          <p:cNvGraphicFramePr>
            <a:graphicFrameLocks noGrp="1"/>
          </p:cNvGraphicFramePr>
          <p:nvPr/>
        </p:nvGraphicFramePr>
        <p:xfrm>
          <a:off x="8716162" y="479109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18 -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oos</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.21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.34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.61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5" name="Table 34">
            <a:extLst>
              <a:ext uri="{FF2B5EF4-FFF2-40B4-BE49-F238E27FC236}">
                <a16:creationId xmlns:a16="http://schemas.microsoft.com/office/drawing/2014/main" id="{85459B70-D49E-6E70-39DB-C82F49061412}"/>
              </a:ext>
            </a:extLst>
          </p:cNvPr>
          <p:cNvGraphicFramePr>
            <a:graphicFrameLocks noGrp="1"/>
          </p:cNvGraphicFramePr>
          <p:nvPr/>
        </p:nvGraphicFramePr>
        <p:xfrm>
          <a:off x="8711936" y="313459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17 -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.37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6" name="Table 35">
            <a:extLst>
              <a:ext uri="{FF2B5EF4-FFF2-40B4-BE49-F238E27FC236}">
                <a16:creationId xmlns:a16="http://schemas.microsoft.com/office/drawing/2014/main" id="{0F491722-1EAE-B216-C1AA-4E6D6838E64A}"/>
              </a:ext>
            </a:extLst>
          </p:cNvPr>
          <p:cNvGraphicFramePr>
            <a:graphicFrameLocks noGrp="1"/>
          </p:cNvGraphicFramePr>
          <p:nvPr/>
        </p:nvGraphicFramePr>
        <p:xfrm>
          <a:off x="10449658" y="396217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21 -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9" name="Table 38">
            <a:extLst>
              <a:ext uri="{FF2B5EF4-FFF2-40B4-BE49-F238E27FC236}">
                <a16:creationId xmlns:a16="http://schemas.microsoft.com/office/drawing/2014/main" id="{9F85A111-01BB-88B7-450C-82299F763FCD}"/>
              </a:ext>
            </a:extLst>
          </p:cNvPr>
          <p:cNvGraphicFramePr>
            <a:graphicFrameLocks noGrp="1"/>
          </p:cNvGraphicFramePr>
          <p:nvPr/>
        </p:nvGraphicFramePr>
        <p:xfrm>
          <a:off x="1759886" y="655309"/>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1 -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.68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40" name="Table 39">
            <a:extLst>
              <a:ext uri="{FF2B5EF4-FFF2-40B4-BE49-F238E27FC236}">
                <a16:creationId xmlns:a16="http://schemas.microsoft.com/office/drawing/2014/main" id="{E8A427A3-BFFB-1AD8-5255-7590C10A7F2D}"/>
              </a:ext>
            </a:extLst>
          </p:cNvPr>
          <p:cNvGraphicFramePr>
            <a:graphicFrameLocks noGrp="1"/>
          </p:cNvGraphicFramePr>
          <p:nvPr/>
        </p:nvGraphicFramePr>
        <p:xfrm>
          <a:off x="1760270" y="1494880"/>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41" name="Table 40">
            <a:extLst>
              <a:ext uri="{FF2B5EF4-FFF2-40B4-BE49-F238E27FC236}">
                <a16:creationId xmlns:a16="http://schemas.microsoft.com/office/drawing/2014/main" id="{A8D17603-86E1-F09D-492F-DC49D7002C0A}"/>
              </a:ext>
            </a:extLst>
          </p:cNvPr>
          <p:cNvGraphicFramePr>
            <a:graphicFrameLocks noGrp="1"/>
          </p:cNvGraphicFramePr>
          <p:nvPr/>
        </p:nvGraphicFramePr>
        <p:xfrm>
          <a:off x="3500825" y="1481535"/>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4 -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42" name="Table 41">
            <a:extLst>
              <a:ext uri="{FF2B5EF4-FFF2-40B4-BE49-F238E27FC236}">
                <a16:creationId xmlns:a16="http://schemas.microsoft.com/office/drawing/2014/main" id="{6C5C441D-C5C5-B939-8A71-3AEF586DA0BE}"/>
              </a:ext>
            </a:extLst>
          </p:cNvPr>
          <p:cNvGraphicFramePr>
            <a:graphicFrameLocks noGrp="1"/>
          </p:cNvGraphicFramePr>
          <p:nvPr/>
        </p:nvGraphicFramePr>
        <p:xfrm>
          <a:off x="3500820" y="65237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5 -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.54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.48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 name="Table 2">
            <a:extLst>
              <a:ext uri="{FF2B5EF4-FFF2-40B4-BE49-F238E27FC236}">
                <a16:creationId xmlns:a16="http://schemas.microsoft.com/office/drawing/2014/main" id="{B89A3F97-4715-54EF-3016-47AACE2DE080}"/>
              </a:ext>
            </a:extLst>
          </p:cNvPr>
          <p:cNvGraphicFramePr>
            <a:graphicFrameLocks noGrp="1"/>
          </p:cNvGraphicFramePr>
          <p:nvPr>
            <p:extLst>
              <p:ext uri="{D42A27DB-BD31-4B8C-83A1-F6EECF244321}">
                <p14:modId xmlns:p14="http://schemas.microsoft.com/office/powerpoint/2010/main" val="1454886740"/>
              </p:ext>
            </p:extLst>
          </p:nvPr>
        </p:nvGraphicFramePr>
        <p:xfrm>
          <a:off x="12204357" y="6432093"/>
          <a:ext cx="1728000" cy="828000"/>
        </p:xfrm>
        <a:graphic>
          <a:graphicData uri="http://schemas.openxmlformats.org/drawingml/2006/table">
            <a:tbl>
              <a:tblPr firstRow="1" firstCol="1" bandRow="1">
                <a:tableStyleId>{21E4AEA4-8DFA-4A89-87EB-49C32662AFE0}</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41 -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.73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7" name="Table 36">
            <a:extLst>
              <a:ext uri="{FF2B5EF4-FFF2-40B4-BE49-F238E27FC236}">
                <a16:creationId xmlns:a16="http://schemas.microsoft.com/office/drawing/2014/main" id="{2A7FAA77-F551-45B2-A069-91E733700C0E}"/>
              </a:ext>
            </a:extLst>
          </p:cNvPr>
          <p:cNvGraphicFramePr>
            <a:graphicFrameLocks noGrp="1"/>
          </p:cNvGraphicFramePr>
          <p:nvPr>
            <p:extLst>
              <p:ext uri="{D42A27DB-BD31-4B8C-83A1-F6EECF244321}">
                <p14:modId xmlns:p14="http://schemas.microsoft.com/office/powerpoint/2010/main" val="3219506989"/>
              </p:ext>
            </p:extLst>
          </p:nvPr>
        </p:nvGraphicFramePr>
        <p:xfrm>
          <a:off x="12201918" y="7254365"/>
          <a:ext cx="1728000" cy="828000"/>
        </p:xfrm>
        <a:graphic>
          <a:graphicData uri="http://schemas.openxmlformats.org/drawingml/2006/table">
            <a:tbl>
              <a:tblPr firstRow="1" firstCol="1" bandRow="1">
                <a:tableStyleId>{21E4AEA4-8DFA-4A89-87EB-49C32662AFE0}</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4</a:t>
                      </a:r>
                      <a:r>
                        <a:rPr lang="tr-TR" sz="1000" kern="100" dirty="0">
                          <a:solidFill>
                            <a:srgbClr val="FFFF00"/>
                          </a:solidFill>
                          <a:effectLst/>
                        </a:rPr>
                        <a:t>2</a:t>
                      </a:r>
                      <a:r>
                        <a:rPr lang="en-TR" sz="1000" kern="100" dirty="0">
                          <a:solidFill>
                            <a:srgbClr val="FFFF00"/>
                          </a:solidFill>
                          <a:effectLst/>
                        </a:rPr>
                        <a:t>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r>
                        <a:rPr lang="tr-TR" sz="1000" kern="100" dirty="0">
                          <a:effectLst/>
                        </a:rPr>
                        <a:t>79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a:t>
                      </a:r>
                      <a:r>
                        <a:rPr lang="tr-TR" sz="1000" kern="100" dirty="0">
                          <a:effectLst/>
                        </a:rPr>
                        <a:t>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a:t>
                      </a:r>
                      <a:r>
                        <a:rPr lang="tr-TR" sz="1000" kern="100" dirty="0">
                          <a:effectLst/>
                        </a:rPr>
                        <a:t>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a:t>
                      </a:r>
                      <a:r>
                        <a:rPr lang="tr-TR" sz="1000" kern="100" dirty="0">
                          <a:effectLst/>
                        </a:rPr>
                        <a:t>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a:t>
                      </a:r>
                      <a:r>
                        <a:rPr lang="tr-TR" sz="1000" kern="100" dirty="0">
                          <a:effectLst/>
                        </a:rPr>
                        <a:t>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.17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.73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spTree>
    <p:extLst>
      <p:ext uri="{BB962C8B-B14F-4D97-AF65-F5344CB8AC3E}">
        <p14:creationId xmlns:p14="http://schemas.microsoft.com/office/powerpoint/2010/main" val="187338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ED0511-CC16-0915-7FCC-F2EE178A8463}"/>
              </a:ext>
            </a:extLst>
          </p:cNvPr>
          <p:cNvGraphicFramePr>
            <a:graphicFrameLocks noGrp="1"/>
          </p:cNvGraphicFramePr>
          <p:nvPr/>
        </p:nvGraphicFramePr>
        <p:xfrm>
          <a:off x="-34210" y="1047"/>
          <a:ext cx="13964400" cy="8074689"/>
        </p:xfrm>
        <a:graphic>
          <a:graphicData uri="http://schemas.openxmlformats.org/drawingml/2006/table">
            <a:tbl>
              <a:tblPr firstRow="1" bandRow="1">
                <a:tableStyleId>{5C22544A-7EE6-4342-B048-85BDC9FD1C3A}</a:tableStyleId>
              </a:tblPr>
              <a:tblGrid>
                <a:gridCol w="1792800">
                  <a:extLst>
                    <a:ext uri="{9D8B030D-6E8A-4147-A177-3AD203B41FA5}">
                      <a16:colId xmlns:a16="http://schemas.microsoft.com/office/drawing/2014/main" val="813685756"/>
                    </a:ext>
                  </a:extLst>
                </a:gridCol>
                <a:gridCol w="1738800">
                  <a:extLst>
                    <a:ext uri="{9D8B030D-6E8A-4147-A177-3AD203B41FA5}">
                      <a16:colId xmlns:a16="http://schemas.microsoft.com/office/drawing/2014/main" val="3282021430"/>
                    </a:ext>
                  </a:extLst>
                </a:gridCol>
                <a:gridCol w="1738800">
                  <a:extLst>
                    <a:ext uri="{9D8B030D-6E8A-4147-A177-3AD203B41FA5}">
                      <a16:colId xmlns:a16="http://schemas.microsoft.com/office/drawing/2014/main" val="982308098"/>
                    </a:ext>
                  </a:extLst>
                </a:gridCol>
                <a:gridCol w="1738800">
                  <a:extLst>
                    <a:ext uri="{9D8B030D-6E8A-4147-A177-3AD203B41FA5}">
                      <a16:colId xmlns:a16="http://schemas.microsoft.com/office/drawing/2014/main" val="696947866"/>
                    </a:ext>
                  </a:extLst>
                </a:gridCol>
                <a:gridCol w="1738800">
                  <a:extLst>
                    <a:ext uri="{9D8B030D-6E8A-4147-A177-3AD203B41FA5}">
                      <a16:colId xmlns:a16="http://schemas.microsoft.com/office/drawing/2014/main" val="933542007"/>
                    </a:ext>
                  </a:extLst>
                </a:gridCol>
                <a:gridCol w="1738800">
                  <a:extLst>
                    <a:ext uri="{9D8B030D-6E8A-4147-A177-3AD203B41FA5}">
                      <a16:colId xmlns:a16="http://schemas.microsoft.com/office/drawing/2014/main" val="3013485272"/>
                    </a:ext>
                  </a:extLst>
                </a:gridCol>
                <a:gridCol w="1738800">
                  <a:extLst>
                    <a:ext uri="{9D8B030D-6E8A-4147-A177-3AD203B41FA5}">
                      <a16:colId xmlns:a16="http://schemas.microsoft.com/office/drawing/2014/main" val="1284375522"/>
                    </a:ext>
                  </a:extLst>
                </a:gridCol>
                <a:gridCol w="1738800">
                  <a:extLst>
                    <a:ext uri="{9D8B030D-6E8A-4147-A177-3AD203B41FA5}">
                      <a16:colId xmlns:a16="http://schemas.microsoft.com/office/drawing/2014/main" val="596969991"/>
                    </a:ext>
                  </a:extLst>
                </a:gridCol>
              </a:tblGrid>
              <a:tr h="655089">
                <a:tc>
                  <a:txBody>
                    <a:bodyPr/>
                    <a:lstStyle/>
                    <a:p>
                      <a:r>
                        <a:rPr lang="en-US" sz="1200" dirty="0"/>
                        <a:t>D</a:t>
                      </a:r>
                      <a:r>
                        <a:rPr lang="en-TR" sz="1200" dirty="0"/>
                        <a:t>ataset/Model</a:t>
                      </a:r>
                    </a:p>
                  </a:txBody>
                  <a:tcPr/>
                </a:tc>
                <a:tc>
                  <a:txBody>
                    <a:bodyPr/>
                    <a:lstStyle/>
                    <a:p>
                      <a:r>
                        <a:rPr lang="en-US" sz="1200" dirty="0"/>
                        <a:t>n</a:t>
                      </a:r>
                      <a:r>
                        <a:rPr lang="en-TR" sz="1200" dirty="0"/>
                        <a:t>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t>
                      </a:r>
                      <a:r>
                        <a:rPr lang="en-TR" sz="1200" dirty="0"/>
                        <a:t>lbse’22 prepr. </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bug classifier</a:t>
                      </a:r>
                    </a:p>
                  </a:txBody>
                  <a:tcPr/>
                </a:tc>
                <a:tc>
                  <a:txBody>
                    <a:bodyPr/>
                    <a:lstStyle/>
                    <a:p>
                      <a:r>
                        <a:rPr lang="en-TR" sz="1200" dirty="0"/>
                        <a:t>MSc 3 labels</a:t>
                      </a:r>
                    </a:p>
                    <a:p>
                      <a:r>
                        <a:rPr lang="en-TR" sz="1200" dirty="0"/>
                        <a:t>bug – </a:t>
                      </a:r>
                      <a:r>
                        <a:rPr lang="en-US" sz="1200" dirty="0"/>
                        <a:t>enhc</a:t>
                      </a:r>
                      <a:r>
                        <a:rPr lang="en-TR" sz="1200" dirty="0"/>
                        <a:t> – question</a:t>
                      </a:r>
                    </a:p>
                    <a:p>
                      <a:r>
                        <a:rPr lang="en-US" sz="1200" dirty="0"/>
                        <a:t>nlbse’22 prepr. </a:t>
                      </a:r>
                      <a:endParaRPr lang="en-GB" sz="1200" dirty="0"/>
                    </a:p>
                  </a:txBody>
                  <a:tcPr/>
                </a:tc>
                <a:tc>
                  <a:txBody>
                    <a:bodyPr/>
                    <a:lstStyle/>
                    <a:p>
                      <a:r>
                        <a:rPr lang="en-US" sz="1200" dirty="0"/>
                        <a:t>MSc 3 labels </a:t>
                      </a:r>
                    </a:p>
                    <a:p>
                      <a:r>
                        <a:rPr lang="en-US" sz="1200" dirty="0"/>
                        <a:t>bug – enhc – oos </a:t>
                      </a:r>
                    </a:p>
                    <a:p>
                      <a:r>
                        <a:rPr lang="en-US" sz="1200" dirty="0"/>
                        <a:t>nlbse’22 prepr. </a:t>
                      </a:r>
                    </a:p>
                  </a:txBody>
                  <a:tcPr/>
                </a:tc>
                <a:tc>
                  <a:txBody>
                    <a:bodyPr/>
                    <a:lstStyle/>
                    <a:p>
                      <a:r>
                        <a:rPr lang="en-GB" sz="1200" dirty="0"/>
                        <a:t>nlbse’22 </a:t>
                      </a:r>
                    </a:p>
                    <a:p>
                      <a:r>
                        <a:rPr lang="en-GB" sz="1200" dirty="0"/>
                        <a:t>MSc prepr.</a:t>
                      </a:r>
                    </a:p>
                    <a:p>
                      <a:r>
                        <a:rPr lang="en-GB" sz="1200" dirty="0"/>
                        <a:t>bug classifier</a:t>
                      </a:r>
                    </a:p>
                  </a:txBody>
                  <a:tcPr/>
                </a:tc>
                <a:tc>
                  <a:txBody>
                    <a:bodyPr/>
                    <a:lstStyle/>
                    <a:p>
                      <a:r>
                        <a:rPr lang="en-TR" sz="1200" dirty="0"/>
                        <a:t>MSc 3 labels</a:t>
                      </a:r>
                    </a:p>
                    <a:p>
                      <a:r>
                        <a:rPr lang="en-TR" sz="1200" dirty="0"/>
                        <a:t>bug – </a:t>
                      </a:r>
                      <a:r>
                        <a:rPr lang="en-US" sz="1200" dirty="0"/>
                        <a:t>enhc</a:t>
                      </a:r>
                      <a:r>
                        <a:rPr lang="en-TR" sz="1200" dirty="0"/>
                        <a:t> – question</a:t>
                      </a:r>
                    </a:p>
                    <a:p>
                      <a:r>
                        <a:rPr lang="en-US" sz="1200" dirty="0"/>
                        <a:t>MSc prepr. </a:t>
                      </a:r>
                    </a:p>
                  </a:txBody>
                  <a:tcPr/>
                </a:tc>
                <a:tc>
                  <a:txBody>
                    <a:bodyPr/>
                    <a:lstStyle/>
                    <a:p>
                      <a:r>
                        <a:rPr lang="en-US" sz="1200" dirty="0"/>
                        <a:t>MSc 3 labels </a:t>
                      </a:r>
                    </a:p>
                    <a:p>
                      <a:r>
                        <a:rPr lang="en-US" sz="1200" dirty="0"/>
                        <a:t>bug – enhc – oos </a:t>
                      </a:r>
                    </a:p>
                    <a:p>
                      <a:r>
                        <a:rPr lang="en-US" sz="1200" dirty="0"/>
                        <a:t>MSc prepr.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Llama3 8b instruct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bug classifier </a:t>
                      </a:r>
                    </a:p>
                  </a:txBody>
                  <a:tcPr/>
                </a:tc>
                <a:extLst>
                  <a:ext uri="{0D108BD9-81ED-4DB2-BD59-A6C34878D82A}">
                    <a16:rowId xmlns:a16="http://schemas.microsoft.com/office/drawing/2014/main" val="3523381497"/>
                  </a:ext>
                </a:extLst>
              </a:tr>
              <a:tr h="824400">
                <a:tc>
                  <a:txBody>
                    <a:bodyPr/>
                    <a:lstStyle/>
                    <a:p>
                      <a:r>
                        <a:rPr lang="en-TR" sz="1200" dirty="0"/>
                        <a:t>nlbse’22</a:t>
                      </a:r>
                    </a:p>
                    <a:p>
                      <a:r>
                        <a:rPr lang="en-TR" sz="1200" dirty="0"/>
                        <a:t>nlbse’22 prepr.</a:t>
                      </a:r>
                    </a:p>
                    <a:p>
                      <a:endParaRPr lang="en-TR" sz="1200" dirty="0"/>
                    </a:p>
                    <a:p>
                      <a:endParaRPr lang="en-TR" sz="1200" dirty="0"/>
                    </a:p>
                  </a:txBody>
                  <a:tcPr/>
                </a:tc>
                <a:tc>
                  <a:txBody>
                    <a:bodyPr/>
                    <a:lstStyle/>
                    <a:p>
                      <a:endParaRPr lang="en-TR" sz="1200" dirty="0"/>
                    </a:p>
                  </a:txBody>
                  <a:tcPr/>
                </a:tc>
                <a:tc>
                  <a:txBody>
                    <a:bodyPr/>
                    <a:lstStyle/>
                    <a:p>
                      <a:pPr algn="ctr"/>
                      <a:endParaRPr lang="en-TR" sz="1200" dirty="0"/>
                    </a:p>
                  </a:txBody>
                  <a:tcPr anchor="ctr"/>
                </a:tc>
                <a:tc>
                  <a:txBody>
                    <a:bodyPr/>
                    <a:lstStyle/>
                    <a:p>
                      <a:endParaRPr lang="en-TR" sz="1200" dirty="0"/>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94189484"/>
                  </a:ext>
                </a:extLst>
              </a:tr>
              <a:tr h="824400">
                <a:tc>
                  <a:txBody>
                    <a:bodyPr/>
                    <a:lstStyle/>
                    <a:p>
                      <a:r>
                        <a:rPr lang="en-TR" sz="1200" dirty="0"/>
                        <a:t>MSc 3 labels</a:t>
                      </a:r>
                    </a:p>
                    <a:p>
                      <a:r>
                        <a:rPr lang="en-TR" sz="1200" dirty="0"/>
                        <a:t>bug – </a:t>
                      </a:r>
                      <a:r>
                        <a:rPr lang="en-US" sz="1200" dirty="0"/>
                        <a:t>enhc</a:t>
                      </a:r>
                      <a:r>
                        <a:rPr lang="en-TR" sz="1200" dirty="0"/>
                        <a:t> – question</a:t>
                      </a:r>
                    </a:p>
                    <a:p>
                      <a:r>
                        <a:rPr lang="en-US" sz="1200" dirty="0"/>
                        <a:t>nlbse’22 prepr. </a:t>
                      </a:r>
                      <a:endParaRPr lang="en-GB" sz="1200" dirty="0"/>
                    </a:p>
                    <a:p>
                      <a:endParaRPr lang="en-GB" sz="1200" dirty="0"/>
                    </a:p>
                  </a:txBody>
                  <a:tcPr>
                    <a:solidFill>
                      <a:srgbClr val="E7EAED"/>
                    </a:solidFill>
                  </a:tcPr>
                </a:tc>
                <a:tc>
                  <a:txBody>
                    <a:bodyPr/>
                    <a:lstStyle/>
                    <a:p>
                      <a:pPr algn="ctr"/>
                      <a:endParaRPr lang="en-TR" sz="1200" dirty="0"/>
                    </a:p>
                  </a:txBody>
                  <a:tcPr anchor="ctr">
                    <a:solidFill>
                      <a:srgbClr val="E7EAED"/>
                    </a:solidFill>
                  </a:tcPr>
                </a:tc>
                <a:tc>
                  <a:txBody>
                    <a:bodyPr/>
                    <a:lstStyle/>
                    <a:p>
                      <a:endParaRPr lang="en-TR" sz="1200" dirty="0"/>
                    </a:p>
                  </a:txBody>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tc>
                <a:tc>
                  <a:txBody>
                    <a:bodyPr/>
                    <a:lstStyle/>
                    <a:p>
                      <a:pPr algn="ctr"/>
                      <a:r>
                        <a:rPr lang="en-TR" sz="1200" dirty="0"/>
                        <a:t>-</a:t>
                      </a:r>
                    </a:p>
                  </a:txBody>
                  <a:tcPr anchor="ctr"/>
                </a:tc>
                <a:tc>
                  <a:txBody>
                    <a:bodyPr/>
                    <a:lstStyle/>
                    <a:p>
                      <a:pPr algn="ctr"/>
                      <a:r>
                        <a:rPr lang="en-TR" sz="1200" dirty="0"/>
                        <a:t>-</a:t>
                      </a:r>
                    </a:p>
                  </a:txBody>
                  <a:tcPr anchor="ctr"/>
                </a:tc>
                <a:extLst>
                  <a:ext uri="{0D108BD9-81ED-4DB2-BD59-A6C34878D82A}">
                    <a16:rowId xmlns:a16="http://schemas.microsoft.com/office/drawing/2014/main" val="3914296145"/>
                  </a:ext>
                </a:extLst>
              </a:tr>
              <a:tr h="824400">
                <a:tc>
                  <a:txBody>
                    <a:bodyPr/>
                    <a:lstStyle/>
                    <a:p>
                      <a:r>
                        <a:rPr lang="en-US" sz="1200" dirty="0"/>
                        <a:t>MSc 3 labels </a:t>
                      </a:r>
                    </a:p>
                    <a:p>
                      <a:r>
                        <a:rPr lang="en-US" sz="1200" dirty="0"/>
                        <a:t>bug – enhc – oos </a:t>
                      </a:r>
                    </a:p>
                    <a:p>
                      <a:r>
                        <a:rPr lang="en-US" sz="1200" dirty="0"/>
                        <a:t>nlbse’22 prepr. </a:t>
                      </a:r>
                    </a:p>
                  </a:txBody>
                  <a:tcPr>
                    <a:solidFill>
                      <a:srgbClr val="CCD2D8"/>
                    </a:solidFill>
                  </a:tcPr>
                </a:tc>
                <a:tc>
                  <a:txBody>
                    <a:bodyPr/>
                    <a:lstStyle/>
                    <a:p>
                      <a:endParaRPr lang="en-TR" sz="1200" dirty="0"/>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TR" sz="1200" dirty="0"/>
                    </a:p>
                  </a:txBody>
                  <a:tcPr anchor="ctr">
                    <a:solidFill>
                      <a:srgbClr val="CCD2D8"/>
                    </a:solidFill>
                  </a:tcPr>
                </a:tc>
                <a:tc>
                  <a:txBody>
                    <a:bodyPr/>
                    <a:lstStyle/>
                    <a:p>
                      <a:endParaRPr lang="en-TR" sz="1200" dirty="0"/>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2434481874"/>
                  </a:ext>
                </a:extLst>
              </a:tr>
              <a:tr h="824400">
                <a:tc>
                  <a:txBody>
                    <a:bodyPr/>
                    <a:lstStyle/>
                    <a:p>
                      <a:r>
                        <a:rPr lang="en-GB" sz="1200" dirty="0"/>
                        <a:t>nlbse’22 </a:t>
                      </a:r>
                    </a:p>
                    <a:p>
                      <a:r>
                        <a:rPr lang="en-GB" sz="1200" dirty="0"/>
                        <a:t>MSc prepr.</a:t>
                      </a:r>
                    </a:p>
                    <a:p>
                      <a:endParaRPr lang="en-US" sz="1200" dirty="0"/>
                    </a:p>
                  </a:txBody>
                  <a:tcPr>
                    <a:solidFill>
                      <a:srgbClr val="E7EA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endParaRPr lang="en-TR" sz="1200" dirty="0"/>
                    </a:p>
                  </a:txBody>
                  <a:tcPr>
                    <a:solidFill>
                      <a:srgbClr val="E7EAED"/>
                    </a:solidFill>
                  </a:tcPr>
                </a:tc>
                <a:tc>
                  <a:txBody>
                    <a:bodyPr/>
                    <a:lstStyle/>
                    <a:p>
                      <a:pPr algn="ctr"/>
                      <a:endParaRPr lang="en-TR" sz="1200" dirty="0"/>
                    </a:p>
                  </a:txBody>
                  <a:tcPr anchor="ctr">
                    <a:solidFill>
                      <a:srgbClr val="E7EAED"/>
                    </a:solidFill>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extLst>
                  <a:ext uri="{0D108BD9-81ED-4DB2-BD59-A6C34878D82A}">
                    <a16:rowId xmlns:a16="http://schemas.microsoft.com/office/drawing/2014/main" val="3108048687"/>
                  </a:ext>
                </a:extLst>
              </a:tr>
              <a:tr h="824400">
                <a:tc>
                  <a:txBody>
                    <a:bodyPr/>
                    <a:lstStyle/>
                    <a:p>
                      <a:r>
                        <a:rPr lang="en-TR" sz="1200" dirty="0"/>
                        <a:t>MSc 3 labels</a:t>
                      </a:r>
                    </a:p>
                    <a:p>
                      <a:r>
                        <a:rPr lang="en-TR" sz="1200" dirty="0"/>
                        <a:t>bug – </a:t>
                      </a:r>
                      <a:r>
                        <a:rPr lang="en-US" sz="1200" dirty="0"/>
                        <a:t>enhc</a:t>
                      </a:r>
                      <a:r>
                        <a:rPr lang="en-TR" sz="1200" dirty="0"/>
                        <a:t> – question</a:t>
                      </a:r>
                    </a:p>
                    <a:p>
                      <a:r>
                        <a:rPr lang="en-US" sz="1200" dirty="0"/>
                        <a:t>MSc prepr. </a:t>
                      </a:r>
                    </a:p>
                  </a:txBody>
                  <a:tcPr>
                    <a:solidFill>
                      <a:srgbClr val="CCD2D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endParaRPr lang="en-TR" sz="1200" dirty="0"/>
                    </a:p>
                  </a:txBody>
                  <a:tcPr anchor="ctr">
                    <a:solidFill>
                      <a:srgbClr val="CCD2D8"/>
                    </a:solidFill>
                  </a:tcPr>
                </a:tc>
                <a:tc>
                  <a:txBody>
                    <a:bodyPr/>
                    <a:lstStyle/>
                    <a:p>
                      <a:pPr algn="ctr"/>
                      <a:r>
                        <a:rPr lang="en-TR" sz="1200" dirty="0"/>
                        <a:t>-</a:t>
                      </a:r>
                    </a:p>
                  </a:txBody>
                  <a:tcPr anchor="ctr">
                    <a:solidFill>
                      <a:srgbClr val="CCD2D8"/>
                    </a:solidFill>
                  </a:tcPr>
                </a:tc>
                <a:extLst>
                  <a:ext uri="{0D108BD9-81ED-4DB2-BD59-A6C34878D82A}">
                    <a16:rowId xmlns:a16="http://schemas.microsoft.com/office/drawing/2014/main" val="189641768"/>
                  </a:ext>
                </a:extLst>
              </a:tr>
              <a:tr h="824400">
                <a:tc>
                  <a:txBody>
                    <a:bodyPr/>
                    <a:lstStyle/>
                    <a:p>
                      <a:r>
                        <a:rPr lang="en-US" sz="1200" dirty="0"/>
                        <a:t>MSc 3 labels </a:t>
                      </a:r>
                    </a:p>
                    <a:p>
                      <a:r>
                        <a:rPr lang="en-US" sz="1200" dirty="0"/>
                        <a:t>bug – enhc – oos </a:t>
                      </a:r>
                    </a:p>
                    <a:p>
                      <a:r>
                        <a:rPr lang="en-US" sz="1200" dirty="0"/>
                        <a:t>MSc prepr. </a:t>
                      </a:r>
                    </a:p>
                  </a:txBody>
                  <a:tcPr>
                    <a:solidFill>
                      <a:srgbClr val="E7EAE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endParaRPr lang="en-TR" sz="1200" dirty="0"/>
                    </a:p>
                  </a:txBody>
                  <a:tcPr>
                    <a:solidFill>
                      <a:srgbClr val="E7EAED"/>
                    </a:solidFill>
                  </a:tcPr>
                </a:tc>
                <a:tc>
                  <a:txBody>
                    <a:bodyPr/>
                    <a:lstStyle/>
                    <a:p>
                      <a:pPr algn="ctr"/>
                      <a:endParaRPr lang="en-TR" sz="1200" dirty="0"/>
                    </a:p>
                  </a:txBody>
                  <a:tcPr anchor="ctr">
                    <a:solidFill>
                      <a:srgbClr val="E7EAED"/>
                    </a:solidFill>
                  </a:tcPr>
                </a:tc>
                <a:tc>
                  <a:txBody>
                    <a:bodyPr/>
                    <a:lstStyle/>
                    <a:p>
                      <a:pPr algn="ctr"/>
                      <a:endParaRPr lang="en-TR" sz="1200" dirty="0"/>
                    </a:p>
                  </a:txBody>
                  <a:tcPr anchor="ctr">
                    <a:solidFill>
                      <a:srgbClr val="E7EAED"/>
                    </a:solidFill>
                  </a:tcPr>
                </a:tc>
                <a:tc>
                  <a:txBody>
                    <a:bodyPr/>
                    <a:lstStyle/>
                    <a:p>
                      <a:pPr algn="ctr"/>
                      <a:r>
                        <a:rPr lang="en-TR" sz="1200" dirty="0"/>
                        <a:t>-</a:t>
                      </a:r>
                    </a:p>
                  </a:txBody>
                  <a:tcPr anchor="ctr">
                    <a:solidFill>
                      <a:srgbClr val="E7EAED"/>
                    </a:solidFill>
                  </a:tcPr>
                </a:tc>
                <a:extLst>
                  <a:ext uri="{0D108BD9-81ED-4DB2-BD59-A6C34878D82A}">
                    <a16:rowId xmlns:a16="http://schemas.microsoft.com/office/drawing/2014/main" val="2734772293"/>
                  </a:ext>
                </a:extLst>
              </a:tr>
              <a:tr h="82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nlbse’22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TR" sz="1200" dirty="0"/>
                        <a:t>without preprocessing</a:t>
                      </a:r>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extLst>
                  <a:ext uri="{0D108BD9-81ED-4DB2-BD59-A6C34878D82A}">
                    <a16:rowId xmlns:a16="http://schemas.microsoft.com/office/drawing/2014/main" val="3621787869"/>
                  </a:ext>
                </a:extLst>
              </a:tr>
              <a:tr h="824400">
                <a:tc>
                  <a:txBody>
                    <a:bodyPr/>
                    <a:lstStyle/>
                    <a:p>
                      <a:r>
                        <a:rPr lang="en-TR" sz="1200" dirty="0"/>
                        <a:t>MSc 3 labels</a:t>
                      </a:r>
                    </a:p>
                    <a:p>
                      <a:r>
                        <a:rPr lang="en-TR" sz="1200" dirty="0"/>
                        <a:t>bug – </a:t>
                      </a:r>
                      <a:r>
                        <a:rPr lang="en-US" sz="1200" dirty="0"/>
                        <a:t>enhc</a:t>
                      </a:r>
                      <a:r>
                        <a:rPr lang="en-TR" sz="1200" dirty="0"/>
                        <a:t> – question</a:t>
                      </a:r>
                    </a:p>
                    <a:p>
                      <a:r>
                        <a:rPr lang="en-US" sz="1200" dirty="0"/>
                        <a:t>t</a:t>
                      </a:r>
                      <a:r>
                        <a:rPr lang="en-TR" sz="1200" dirty="0"/>
                        <a: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t>
                      </a:r>
                      <a:r>
                        <a:rPr lang="en-TR" sz="1200" dirty="0"/>
                        <a:t>ithout preprocessing</a:t>
                      </a:r>
                    </a:p>
                  </a:txBody>
                  <a:tcP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r>
                        <a:rPr lang="en-TR" sz="1200" dirty="0"/>
                        <a:t>-</a:t>
                      </a:r>
                    </a:p>
                  </a:txBody>
                  <a:tcPr anchor="ctr">
                    <a:solidFill>
                      <a:srgbClr val="E7EAED"/>
                    </a:solidFill>
                  </a:tcPr>
                </a:tc>
                <a:tc>
                  <a:txBody>
                    <a:bodyPr/>
                    <a:lstStyle/>
                    <a:p>
                      <a:pPr algn="ctr"/>
                      <a:endParaRPr lang="en-TR" sz="1200" dirty="0"/>
                    </a:p>
                  </a:txBody>
                  <a:tcPr anchor="ctr">
                    <a:solidFill>
                      <a:srgbClr val="E7EAED"/>
                    </a:solidFill>
                  </a:tcPr>
                </a:tc>
                <a:extLst>
                  <a:ext uri="{0D108BD9-81ED-4DB2-BD59-A6C34878D82A}">
                    <a16:rowId xmlns:a16="http://schemas.microsoft.com/office/drawing/2014/main" val="1509939574"/>
                  </a:ext>
                </a:extLst>
              </a:tr>
              <a:tr h="824400">
                <a:tc>
                  <a:txBody>
                    <a:bodyPr/>
                    <a:lstStyle/>
                    <a:p>
                      <a:r>
                        <a:rPr lang="en-TR" sz="1200" dirty="0"/>
                        <a:t>MSc 3 labels</a:t>
                      </a:r>
                    </a:p>
                    <a:p>
                      <a:r>
                        <a:rPr lang="en-TR" sz="1200" dirty="0"/>
                        <a:t>bug – </a:t>
                      </a:r>
                      <a:r>
                        <a:rPr lang="en-US" sz="1200" dirty="0"/>
                        <a:t>enhc</a:t>
                      </a:r>
                      <a:r>
                        <a:rPr lang="en-TR" sz="1200" dirty="0"/>
                        <a:t> – oos</a:t>
                      </a:r>
                    </a:p>
                    <a:p>
                      <a:r>
                        <a:rPr lang="en-US" sz="1200" dirty="0"/>
                        <a:t>t</a:t>
                      </a:r>
                      <a:r>
                        <a:rPr lang="en-TR" sz="1200" dirty="0"/>
                        <a:t>est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t>
                      </a:r>
                      <a:r>
                        <a:rPr lang="en-TR" sz="1200" dirty="0"/>
                        <a:t>ithout preprocessing</a:t>
                      </a:r>
                    </a:p>
                  </a:txBody>
                  <a:tcP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r>
                        <a:rPr lang="en-TR" sz="1200" dirty="0"/>
                        <a:t>-</a:t>
                      </a:r>
                    </a:p>
                  </a:txBody>
                  <a:tcPr anchor="ctr">
                    <a:solidFill>
                      <a:srgbClr val="CCD2D8"/>
                    </a:solidFill>
                  </a:tcPr>
                </a:tc>
                <a:tc>
                  <a:txBody>
                    <a:bodyPr/>
                    <a:lstStyle/>
                    <a:p>
                      <a:pPr algn="ctr"/>
                      <a:endParaRPr lang="en-TR" sz="1200" dirty="0"/>
                    </a:p>
                  </a:txBody>
                  <a:tcPr anchor="ctr">
                    <a:solidFill>
                      <a:srgbClr val="CCD2D8"/>
                    </a:solidFill>
                  </a:tcPr>
                </a:tc>
                <a:extLst>
                  <a:ext uri="{0D108BD9-81ED-4DB2-BD59-A6C34878D82A}">
                    <a16:rowId xmlns:a16="http://schemas.microsoft.com/office/drawing/2014/main" val="1753055695"/>
                  </a:ext>
                </a:extLst>
              </a:tr>
            </a:tbl>
          </a:graphicData>
        </a:graphic>
      </p:graphicFrame>
      <p:graphicFrame>
        <p:nvGraphicFramePr>
          <p:cNvPr id="9" name="Table 8">
            <a:extLst>
              <a:ext uri="{FF2B5EF4-FFF2-40B4-BE49-F238E27FC236}">
                <a16:creationId xmlns:a16="http://schemas.microsoft.com/office/drawing/2014/main" id="{312737F8-7A02-49F9-743D-C94F3160FA61}"/>
              </a:ext>
            </a:extLst>
          </p:cNvPr>
          <p:cNvGraphicFramePr>
            <a:graphicFrameLocks noGrp="1"/>
          </p:cNvGraphicFramePr>
          <p:nvPr>
            <p:extLst>
              <p:ext uri="{D42A27DB-BD31-4B8C-83A1-F6EECF244321}">
                <p14:modId xmlns:p14="http://schemas.microsoft.com/office/powerpoint/2010/main" val="2166502219"/>
              </p:ext>
            </p:extLst>
          </p:nvPr>
        </p:nvGraphicFramePr>
        <p:xfrm>
          <a:off x="1759891" y="655309"/>
          <a:ext cx="1728000" cy="8016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22 -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P</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not-bug</a:t>
                      </a: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gridSpan="4">
                  <a:txBody>
                    <a:bodyPr/>
                    <a:lstStyle/>
                    <a:p>
                      <a:pPr algn="ctr"/>
                      <a:r>
                        <a:rPr lang="en-GB" sz="1000" kern="100" dirty="0">
                          <a:effectLst/>
                        </a:rPr>
                        <a:t>micro avg = .89</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 name="Table 2">
            <a:extLst>
              <a:ext uri="{FF2B5EF4-FFF2-40B4-BE49-F238E27FC236}">
                <a16:creationId xmlns:a16="http://schemas.microsoft.com/office/drawing/2014/main" id="{CC3145A1-7E58-E9E7-07BB-1463F250EDF5}"/>
              </a:ext>
            </a:extLst>
          </p:cNvPr>
          <p:cNvGraphicFramePr>
            <a:graphicFrameLocks noGrp="1"/>
          </p:cNvGraphicFramePr>
          <p:nvPr>
            <p:extLst>
              <p:ext uri="{D42A27DB-BD31-4B8C-83A1-F6EECF244321}">
                <p14:modId xmlns:p14="http://schemas.microsoft.com/office/powerpoint/2010/main" val="1462509715"/>
              </p:ext>
            </p:extLst>
          </p:nvPr>
        </p:nvGraphicFramePr>
        <p:xfrm>
          <a:off x="1760275" y="1494875"/>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23 -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8" name="Table 7">
            <a:extLst>
              <a:ext uri="{FF2B5EF4-FFF2-40B4-BE49-F238E27FC236}">
                <a16:creationId xmlns:a16="http://schemas.microsoft.com/office/drawing/2014/main" id="{C9E12E6B-0E80-6CBA-C392-D08A8DB07F97}"/>
              </a:ext>
            </a:extLst>
          </p:cNvPr>
          <p:cNvGraphicFramePr>
            <a:graphicFrameLocks noGrp="1"/>
          </p:cNvGraphicFramePr>
          <p:nvPr>
            <p:extLst>
              <p:ext uri="{D42A27DB-BD31-4B8C-83A1-F6EECF244321}">
                <p14:modId xmlns:p14="http://schemas.microsoft.com/office/powerpoint/2010/main" val="4281698708"/>
              </p:ext>
            </p:extLst>
          </p:nvPr>
        </p:nvGraphicFramePr>
        <p:xfrm>
          <a:off x="3495690" y="148341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25 -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0" name="Table 9">
            <a:extLst>
              <a:ext uri="{FF2B5EF4-FFF2-40B4-BE49-F238E27FC236}">
                <a16:creationId xmlns:a16="http://schemas.microsoft.com/office/drawing/2014/main" id="{C57A54A8-1C3C-110C-48E1-7277E737286A}"/>
              </a:ext>
            </a:extLst>
          </p:cNvPr>
          <p:cNvGraphicFramePr>
            <a:graphicFrameLocks noGrp="1"/>
          </p:cNvGraphicFramePr>
          <p:nvPr>
            <p:extLst>
              <p:ext uri="{D42A27DB-BD31-4B8C-83A1-F6EECF244321}">
                <p14:modId xmlns:p14="http://schemas.microsoft.com/office/powerpoint/2010/main" val="1147645107"/>
              </p:ext>
            </p:extLst>
          </p:nvPr>
        </p:nvGraphicFramePr>
        <p:xfrm>
          <a:off x="5243910" y="231021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28 -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11" name="Table 10">
            <a:extLst>
              <a:ext uri="{FF2B5EF4-FFF2-40B4-BE49-F238E27FC236}">
                <a16:creationId xmlns:a16="http://schemas.microsoft.com/office/drawing/2014/main" id="{F17E41DB-A48E-FC43-35BB-F39B96E6773D}"/>
              </a:ext>
            </a:extLst>
          </p:cNvPr>
          <p:cNvGraphicFramePr>
            <a:graphicFrameLocks noGrp="1"/>
          </p:cNvGraphicFramePr>
          <p:nvPr>
            <p:extLst>
              <p:ext uri="{D42A27DB-BD31-4B8C-83A1-F6EECF244321}">
                <p14:modId xmlns:p14="http://schemas.microsoft.com/office/powerpoint/2010/main" val="1361902576"/>
              </p:ext>
            </p:extLst>
          </p:nvPr>
        </p:nvGraphicFramePr>
        <p:xfrm>
          <a:off x="5243910" y="65237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29 -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5" name="Table 24">
            <a:extLst>
              <a:ext uri="{FF2B5EF4-FFF2-40B4-BE49-F238E27FC236}">
                <a16:creationId xmlns:a16="http://schemas.microsoft.com/office/drawing/2014/main" id="{D7B3B1B9-D860-0408-43B9-628F6FC8C371}"/>
              </a:ext>
            </a:extLst>
          </p:cNvPr>
          <p:cNvGraphicFramePr>
            <a:graphicFrameLocks noGrp="1"/>
          </p:cNvGraphicFramePr>
          <p:nvPr>
            <p:extLst>
              <p:ext uri="{D42A27DB-BD31-4B8C-83A1-F6EECF244321}">
                <p14:modId xmlns:p14="http://schemas.microsoft.com/office/powerpoint/2010/main" val="2618541344"/>
              </p:ext>
            </p:extLst>
          </p:nvPr>
        </p:nvGraphicFramePr>
        <p:xfrm>
          <a:off x="12201917" y="643530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41 -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7" name="Table 26">
            <a:extLst>
              <a:ext uri="{FF2B5EF4-FFF2-40B4-BE49-F238E27FC236}">
                <a16:creationId xmlns:a16="http://schemas.microsoft.com/office/drawing/2014/main" id="{1215409D-1DA9-F99B-10AC-0DC74D9AC141}"/>
              </a:ext>
            </a:extLst>
          </p:cNvPr>
          <p:cNvGraphicFramePr>
            <a:graphicFrameLocks noGrp="1"/>
          </p:cNvGraphicFramePr>
          <p:nvPr>
            <p:extLst>
              <p:ext uri="{D42A27DB-BD31-4B8C-83A1-F6EECF244321}">
                <p14:modId xmlns:p14="http://schemas.microsoft.com/office/powerpoint/2010/main" val="988094113"/>
              </p:ext>
            </p:extLst>
          </p:nvPr>
        </p:nvGraphicFramePr>
        <p:xfrm>
          <a:off x="1738127" y="1476416"/>
          <a:ext cx="1728000" cy="801600"/>
        </p:xfrm>
        <a:graphic>
          <a:graphicData uri="http://schemas.openxmlformats.org/drawingml/2006/table">
            <a:tbl>
              <a:tblPr firstRow="1" firstCol="1" bandRow="1">
                <a:tableStyleId>{21E4AEA4-8DFA-4A89-87EB-49C32662AFE0}</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40 -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.87</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not-bug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.86</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gridSpan="4">
                  <a:txBody>
                    <a:bodyPr/>
                    <a:lstStyle/>
                    <a:p>
                      <a:pPr algn="ctr"/>
                      <a:r>
                        <a:rPr lang="en-GB" sz="1000" kern="100" dirty="0">
                          <a:effectLst/>
                        </a:rPr>
                        <a:t>micro avg = .84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 name="Table 1">
            <a:extLst>
              <a:ext uri="{FF2B5EF4-FFF2-40B4-BE49-F238E27FC236}">
                <a16:creationId xmlns:a16="http://schemas.microsoft.com/office/drawing/2014/main" id="{D16A4D5F-9E55-C01C-4EC9-BDF3F1CF8C38}"/>
              </a:ext>
            </a:extLst>
          </p:cNvPr>
          <p:cNvGraphicFramePr>
            <a:graphicFrameLocks noGrp="1"/>
          </p:cNvGraphicFramePr>
          <p:nvPr>
            <p:extLst>
              <p:ext uri="{D42A27DB-BD31-4B8C-83A1-F6EECF244321}">
                <p14:modId xmlns:p14="http://schemas.microsoft.com/office/powerpoint/2010/main" val="3351679006"/>
              </p:ext>
            </p:extLst>
          </p:nvPr>
        </p:nvGraphicFramePr>
        <p:xfrm>
          <a:off x="12201917" y="726577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rPr>
                        <a:t>42 -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6" name="Table 5">
            <a:extLst>
              <a:ext uri="{FF2B5EF4-FFF2-40B4-BE49-F238E27FC236}">
                <a16:creationId xmlns:a16="http://schemas.microsoft.com/office/drawing/2014/main" id="{F389D5D7-FCB0-578F-63C6-193DDF1D8320}"/>
              </a:ext>
            </a:extLst>
          </p:cNvPr>
          <p:cNvGraphicFramePr>
            <a:graphicFrameLocks noGrp="1"/>
          </p:cNvGraphicFramePr>
          <p:nvPr>
            <p:extLst>
              <p:ext uri="{D42A27DB-BD31-4B8C-83A1-F6EECF244321}">
                <p14:modId xmlns:p14="http://schemas.microsoft.com/office/powerpoint/2010/main" val="3940614742"/>
              </p:ext>
            </p:extLst>
          </p:nvPr>
        </p:nvGraphicFramePr>
        <p:xfrm>
          <a:off x="1755270" y="230845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24 -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3" name="Table 22">
            <a:extLst>
              <a:ext uri="{FF2B5EF4-FFF2-40B4-BE49-F238E27FC236}">
                <a16:creationId xmlns:a16="http://schemas.microsoft.com/office/drawing/2014/main" id="{B1625FEB-AAAF-727A-C67C-51369A7C84E1}"/>
              </a:ext>
            </a:extLst>
          </p:cNvPr>
          <p:cNvGraphicFramePr>
            <a:graphicFrameLocks noGrp="1"/>
          </p:cNvGraphicFramePr>
          <p:nvPr>
            <p:extLst>
              <p:ext uri="{D42A27DB-BD31-4B8C-83A1-F6EECF244321}">
                <p14:modId xmlns:p14="http://schemas.microsoft.com/office/powerpoint/2010/main" val="3836992164"/>
              </p:ext>
            </p:extLst>
          </p:nvPr>
        </p:nvGraphicFramePr>
        <p:xfrm>
          <a:off x="3504968" y="2305338"/>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27 -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4" name="Table 23">
            <a:extLst>
              <a:ext uri="{FF2B5EF4-FFF2-40B4-BE49-F238E27FC236}">
                <a16:creationId xmlns:a16="http://schemas.microsoft.com/office/drawing/2014/main" id="{30AE6682-D783-A144-DF17-E33907FF3E2E}"/>
              </a:ext>
            </a:extLst>
          </p:cNvPr>
          <p:cNvGraphicFramePr>
            <a:graphicFrameLocks noGrp="1"/>
          </p:cNvGraphicFramePr>
          <p:nvPr>
            <p:extLst>
              <p:ext uri="{D42A27DB-BD31-4B8C-83A1-F6EECF244321}">
                <p14:modId xmlns:p14="http://schemas.microsoft.com/office/powerpoint/2010/main" val="464088949"/>
              </p:ext>
            </p:extLst>
          </p:nvPr>
        </p:nvGraphicFramePr>
        <p:xfrm>
          <a:off x="3500742" y="648834"/>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26 -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6" name="Table 25">
            <a:extLst>
              <a:ext uri="{FF2B5EF4-FFF2-40B4-BE49-F238E27FC236}">
                <a16:creationId xmlns:a16="http://schemas.microsoft.com/office/drawing/2014/main" id="{9C0C6CAE-0A87-C6CB-28CD-0D25DB19FB8B}"/>
              </a:ext>
            </a:extLst>
          </p:cNvPr>
          <p:cNvGraphicFramePr>
            <a:graphicFrameLocks noGrp="1"/>
          </p:cNvGraphicFramePr>
          <p:nvPr>
            <p:extLst>
              <p:ext uri="{D42A27DB-BD31-4B8C-83A1-F6EECF244321}">
                <p14:modId xmlns:p14="http://schemas.microsoft.com/office/powerpoint/2010/main" val="771345577"/>
              </p:ext>
            </p:extLst>
          </p:nvPr>
        </p:nvGraphicFramePr>
        <p:xfrm>
          <a:off x="5238464" y="147641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30 -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8" name="Table 27">
            <a:extLst>
              <a:ext uri="{FF2B5EF4-FFF2-40B4-BE49-F238E27FC236}">
                <a16:creationId xmlns:a16="http://schemas.microsoft.com/office/drawing/2014/main" id="{D3BAD8C0-1C5B-AFBF-6F2D-9901D6F39119}"/>
              </a:ext>
            </a:extLst>
          </p:cNvPr>
          <p:cNvGraphicFramePr>
            <a:graphicFrameLocks noGrp="1"/>
          </p:cNvGraphicFramePr>
          <p:nvPr>
            <p:extLst>
              <p:ext uri="{D42A27DB-BD31-4B8C-83A1-F6EECF244321}">
                <p14:modId xmlns:p14="http://schemas.microsoft.com/office/powerpoint/2010/main" val="1172529568"/>
              </p:ext>
            </p:extLst>
          </p:nvPr>
        </p:nvGraphicFramePr>
        <p:xfrm>
          <a:off x="6971085" y="3141067"/>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31 -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P</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29" name="Table 28">
            <a:extLst>
              <a:ext uri="{FF2B5EF4-FFF2-40B4-BE49-F238E27FC236}">
                <a16:creationId xmlns:a16="http://schemas.microsoft.com/office/drawing/2014/main" id="{32054E68-65DA-E19A-598E-3D420FD4048B}"/>
              </a:ext>
            </a:extLst>
          </p:cNvPr>
          <p:cNvGraphicFramePr>
            <a:graphicFrameLocks noGrp="1"/>
          </p:cNvGraphicFramePr>
          <p:nvPr>
            <p:extLst>
              <p:ext uri="{D42A27DB-BD31-4B8C-83A1-F6EECF244321}">
                <p14:modId xmlns:p14="http://schemas.microsoft.com/office/powerpoint/2010/main" val="1536754541"/>
              </p:ext>
            </p:extLst>
          </p:nvPr>
        </p:nvGraphicFramePr>
        <p:xfrm>
          <a:off x="6971469" y="3980633"/>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32 -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0" name="Table 29">
            <a:extLst>
              <a:ext uri="{FF2B5EF4-FFF2-40B4-BE49-F238E27FC236}">
                <a16:creationId xmlns:a16="http://schemas.microsoft.com/office/drawing/2014/main" id="{0E0D9E9A-4AD3-FC1B-255E-CA36EA32E697}"/>
              </a:ext>
            </a:extLst>
          </p:cNvPr>
          <p:cNvGraphicFramePr>
            <a:graphicFrameLocks noGrp="1"/>
          </p:cNvGraphicFramePr>
          <p:nvPr>
            <p:extLst>
              <p:ext uri="{D42A27DB-BD31-4B8C-83A1-F6EECF244321}">
                <p14:modId xmlns:p14="http://schemas.microsoft.com/office/powerpoint/2010/main" val="801274487"/>
              </p:ext>
            </p:extLst>
          </p:nvPr>
        </p:nvGraphicFramePr>
        <p:xfrm>
          <a:off x="8706884" y="396917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34 -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a:effectLst/>
                        </a:rPr>
                        <a:t>bug</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1" name="Table 30">
            <a:extLst>
              <a:ext uri="{FF2B5EF4-FFF2-40B4-BE49-F238E27FC236}">
                <a16:creationId xmlns:a16="http://schemas.microsoft.com/office/drawing/2014/main" id="{4F0D5D03-5D41-4AFD-65E5-5E709B2EA49B}"/>
              </a:ext>
            </a:extLst>
          </p:cNvPr>
          <p:cNvGraphicFramePr>
            <a:graphicFrameLocks noGrp="1"/>
          </p:cNvGraphicFramePr>
          <p:nvPr>
            <p:extLst>
              <p:ext uri="{D42A27DB-BD31-4B8C-83A1-F6EECF244321}">
                <p14:modId xmlns:p14="http://schemas.microsoft.com/office/powerpoint/2010/main" val="610477303"/>
              </p:ext>
            </p:extLst>
          </p:nvPr>
        </p:nvGraphicFramePr>
        <p:xfrm>
          <a:off x="10455104" y="4795976"/>
          <a:ext cx="1728000" cy="8016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37 - T</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.85</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not-bug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gridSpan="4">
                  <a:txBody>
                    <a:bodyPr/>
                    <a:lstStyle/>
                    <a:p>
                      <a:pPr algn="ctr"/>
                      <a:r>
                        <a:rPr lang="en-GB" sz="1000" kern="100" dirty="0">
                          <a:effectLst/>
                        </a:rPr>
                        <a:t>micro avg = .90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2" name="Table 31">
            <a:extLst>
              <a:ext uri="{FF2B5EF4-FFF2-40B4-BE49-F238E27FC236}">
                <a16:creationId xmlns:a16="http://schemas.microsoft.com/office/drawing/2014/main" id="{AE74F766-D690-9F3D-F380-843B6D94F8ED}"/>
              </a:ext>
            </a:extLst>
          </p:cNvPr>
          <p:cNvGraphicFramePr>
            <a:graphicFrameLocks noGrp="1"/>
          </p:cNvGraphicFramePr>
          <p:nvPr>
            <p:extLst>
              <p:ext uri="{D42A27DB-BD31-4B8C-83A1-F6EECF244321}">
                <p14:modId xmlns:p14="http://schemas.microsoft.com/office/powerpoint/2010/main" val="4030389663"/>
              </p:ext>
            </p:extLst>
          </p:nvPr>
        </p:nvGraphicFramePr>
        <p:xfrm>
          <a:off x="10455104" y="3138132"/>
          <a:ext cx="1728000" cy="8016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38 -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not-bug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.78</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.84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gridSpan="4">
                  <a:txBody>
                    <a:bodyPr/>
                    <a:lstStyle/>
                    <a:p>
                      <a:pPr algn="ctr"/>
                      <a:r>
                        <a:rPr lang="en-GB" sz="1000" kern="100" dirty="0">
                          <a:effectLst/>
                        </a:rPr>
                        <a:t>micro avg = .82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3" name="Table 32">
            <a:extLst>
              <a:ext uri="{FF2B5EF4-FFF2-40B4-BE49-F238E27FC236}">
                <a16:creationId xmlns:a16="http://schemas.microsoft.com/office/drawing/2014/main" id="{F6DF0ADE-8B36-5421-5764-11C2114068A8}"/>
              </a:ext>
            </a:extLst>
          </p:cNvPr>
          <p:cNvGraphicFramePr>
            <a:graphicFrameLocks noGrp="1"/>
          </p:cNvGraphicFramePr>
          <p:nvPr>
            <p:extLst>
              <p:ext uri="{D42A27DB-BD31-4B8C-83A1-F6EECF244321}">
                <p14:modId xmlns:p14="http://schemas.microsoft.com/office/powerpoint/2010/main" val="592228763"/>
              </p:ext>
            </p:extLst>
          </p:nvPr>
        </p:nvGraphicFramePr>
        <p:xfrm>
          <a:off x="6966464" y="479421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33 -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dirty="0">
                          <a:effectLst/>
                        </a:rPr>
                        <a:t>quest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4" name="Table 33">
            <a:extLst>
              <a:ext uri="{FF2B5EF4-FFF2-40B4-BE49-F238E27FC236}">
                <a16:creationId xmlns:a16="http://schemas.microsoft.com/office/drawing/2014/main" id="{B7A490BB-FB55-8E03-813A-6249F4E327DC}"/>
              </a:ext>
            </a:extLst>
          </p:cNvPr>
          <p:cNvGraphicFramePr>
            <a:graphicFrameLocks noGrp="1"/>
          </p:cNvGraphicFramePr>
          <p:nvPr>
            <p:extLst>
              <p:ext uri="{D42A27DB-BD31-4B8C-83A1-F6EECF244321}">
                <p14:modId xmlns:p14="http://schemas.microsoft.com/office/powerpoint/2010/main" val="78859064"/>
              </p:ext>
            </p:extLst>
          </p:nvPr>
        </p:nvGraphicFramePr>
        <p:xfrm>
          <a:off x="8716162" y="4791096"/>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36 -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5" name="Table 34">
            <a:extLst>
              <a:ext uri="{FF2B5EF4-FFF2-40B4-BE49-F238E27FC236}">
                <a16:creationId xmlns:a16="http://schemas.microsoft.com/office/drawing/2014/main" id="{85459B70-D49E-6E70-39DB-C82F49061412}"/>
              </a:ext>
            </a:extLst>
          </p:cNvPr>
          <p:cNvGraphicFramePr>
            <a:graphicFrameLocks noGrp="1"/>
          </p:cNvGraphicFramePr>
          <p:nvPr>
            <p:extLst>
              <p:ext uri="{D42A27DB-BD31-4B8C-83A1-F6EECF244321}">
                <p14:modId xmlns:p14="http://schemas.microsoft.com/office/powerpoint/2010/main" val="1467092180"/>
              </p:ext>
            </p:extLst>
          </p:nvPr>
        </p:nvGraphicFramePr>
        <p:xfrm>
          <a:off x="8711936" y="3134592"/>
          <a:ext cx="1728000" cy="8280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35 -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a:effectLst/>
                        </a:rPr>
                        <a:t>R</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rPr>
                        <a:t>enhc</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a:txBody>
                    <a:bodyPr/>
                    <a:lstStyle/>
                    <a:p>
                      <a:r>
                        <a:rPr lang="en-GB" sz="1000" kern="100">
                          <a:effectLst/>
                        </a:rPr>
                        <a:t>quest</a:t>
                      </a:r>
                      <a:endParaRPr lang="en-TR"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037263"/>
                  </a:ext>
                </a:extLst>
              </a:tr>
              <a:tr h="165600">
                <a:tc gridSpan="4">
                  <a:txBody>
                    <a:bodyPr/>
                    <a:lstStyle/>
                    <a:p>
                      <a:pPr algn="ctr"/>
                      <a:r>
                        <a:rPr lang="en-GB" sz="1000" kern="100" dirty="0">
                          <a:effectLst/>
                        </a:rPr>
                        <a:t>micro avg = .</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graphicFrame>
        <p:nvGraphicFramePr>
          <p:cNvPr id="36" name="Table 35">
            <a:extLst>
              <a:ext uri="{FF2B5EF4-FFF2-40B4-BE49-F238E27FC236}">
                <a16:creationId xmlns:a16="http://schemas.microsoft.com/office/drawing/2014/main" id="{0F491722-1EAE-B216-C1AA-4E6D6838E64A}"/>
              </a:ext>
            </a:extLst>
          </p:cNvPr>
          <p:cNvGraphicFramePr>
            <a:graphicFrameLocks noGrp="1"/>
          </p:cNvGraphicFramePr>
          <p:nvPr>
            <p:extLst>
              <p:ext uri="{D42A27DB-BD31-4B8C-83A1-F6EECF244321}">
                <p14:modId xmlns:p14="http://schemas.microsoft.com/office/powerpoint/2010/main" val="2647779447"/>
              </p:ext>
            </p:extLst>
          </p:nvPr>
        </p:nvGraphicFramePr>
        <p:xfrm>
          <a:off x="10449658" y="3962174"/>
          <a:ext cx="1728000" cy="801600"/>
        </p:xfrm>
        <a:graphic>
          <a:graphicData uri="http://schemas.openxmlformats.org/drawingml/2006/table">
            <a:tbl>
              <a:tblPr firstRow="1" firstCol="1" bandRow="1">
                <a:tableStyleId>{5C22544A-7EE6-4342-B048-85BDC9FD1C3A}</a:tableStyleId>
              </a:tblPr>
              <a:tblGrid>
                <a:gridCol w="505827">
                  <a:extLst>
                    <a:ext uri="{9D8B030D-6E8A-4147-A177-3AD203B41FA5}">
                      <a16:colId xmlns:a16="http://schemas.microsoft.com/office/drawing/2014/main" val="456515463"/>
                    </a:ext>
                  </a:extLst>
                </a:gridCol>
                <a:gridCol w="410265">
                  <a:extLst>
                    <a:ext uri="{9D8B030D-6E8A-4147-A177-3AD203B41FA5}">
                      <a16:colId xmlns:a16="http://schemas.microsoft.com/office/drawing/2014/main" val="2678101622"/>
                    </a:ext>
                  </a:extLst>
                </a:gridCol>
                <a:gridCol w="410265">
                  <a:extLst>
                    <a:ext uri="{9D8B030D-6E8A-4147-A177-3AD203B41FA5}">
                      <a16:colId xmlns:a16="http://schemas.microsoft.com/office/drawing/2014/main" val="1784224869"/>
                    </a:ext>
                  </a:extLst>
                </a:gridCol>
                <a:gridCol w="401643">
                  <a:extLst>
                    <a:ext uri="{9D8B030D-6E8A-4147-A177-3AD203B41FA5}">
                      <a16:colId xmlns:a16="http://schemas.microsoft.com/office/drawing/2014/main" val="1335963398"/>
                    </a:ext>
                  </a:extLst>
                </a:gridCol>
              </a:tblGrid>
              <a:tr h="165600">
                <a:tc>
                  <a:txBody>
                    <a:bodyPr/>
                    <a:lstStyle/>
                    <a:p>
                      <a:pPr algn="ctr"/>
                      <a:r>
                        <a:rPr lang="en-TR" sz="1000" kern="100" dirty="0">
                          <a:effectLst/>
                        </a:rPr>
                        <a:t> </a:t>
                      </a:r>
                      <a:r>
                        <a:rPr lang="en-TR" sz="1000" kern="100" dirty="0">
                          <a:solidFill>
                            <a:srgbClr val="FFFF00"/>
                          </a:solidFill>
                          <a:effectLst/>
                        </a:rPr>
                        <a:t>39 - E</a:t>
                      </a:r>
                      <a:endParaRPr lang="en-TR" sz="12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P</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R</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F1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2030025"/>
                  </a:ext>
                </a:extLst>
              </a:tr>
              <a:tr h="165600">
                <a:tc>
                  <a:txBody>
                    <a:bodyPr/>
                    <a:lstStyle/>
                    <a:p>
                      <a:r>
                        <a:rPr lang="en-GB" sz="1000" kern="100" dirty="0">
                          <a:effectLst/>
                        </a:rPr>
                        <a: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.94</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295432"/>
                  </a:ext>
                </a:extLst>
              </a:tr>
              <a:tr h="165600">
                <a:tc>
                  <a:txBody>
                    <a:bodyPr/>
                    <a:lstStyle/>
                    <a:p>
                      <a:r>
                        <a:rPr lang="en-GB" sz="1000" kern="100" dirty="0">
                          <a:effectLst/>
                          <a:latin typeface="Aptos" panose="020B0004020202020204" pitchFamily="34" charset="0"/>
                          <a:ea typeface="Aptos" panose="020B0004020202020204" pitchFamily="34" charset="0"/>
                          <a:cs typeface="Times New Roman" panose="02020603050405020304" pitchFamily="18" charset="0"/>
                        </a:rPr>
                        <a:t>not-bug</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.90</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.93</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GB" sz="1000" kern="100" dirty="0">
                          <a:effectLst/>
                        </a:rPr>
                        <a:t>.91</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635920"/>
                  </a:ext>
                </a:extLst>
              </a:tr>
              <a:tr h="165600">
                <a:tc gridSpan="4">
                  <a:txBody>
                    <a:bodyPr/>
                    <a:lstStyle/>
                    <a:p>
                      <a:pPr algn="ctr"/>
                      <a:r>
                        <a:rPr lang="en-GB" sz="1000" kern="100" dirty="0">
                          <a:effectLst/>
                        </a:rPr>
                        <a:t>micro avg = .92</a:t>
                      </a:r>
                      <a:endParaRPr lang="en-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TR"/>
                    </a:p>
                  </a:txBody>
                  <a:tcPr/>
                </a:tc>
                <a:tc hMerge="1">
                  <a:txBody>
                    <a:bodyPr/>
                    <a:lstStyle/>
                    <a:p>
                      <a:endParaRPr lang="en-TR"/>
                    </a:p>
                  </a:txBody>
                  <a:tcPr/>
                </a:tc>
                <a:tc hMerge="1">
                  <a:txBody>
                    <a:bodyPr/>
                    <a:lstStyle/>
                    <a:p>
                      <a:endParaRPr lang="en-TR"/>
                    </a:p>
                  </a:txBody>
                  <a:tcPr/>
                </a:tc>
                <a:extLst>
                  <a:ext uri="{0D108BD9-81ED-4DB2-BD59-A6C34878D82A}">
                    <a16:rowId xmlns:a16="http://schemas.microsoft.com/office/drawing/2014/main" val="3209743543"/>
                  </a:ext>
                </a:extLst>
              </a:tr>
            </a:tbl>
          </a:graphicData>
        </a:graphic>
      </p:graphicFrame>
    </p:spTree>
    <p:extLst>
      <p:ext uri="{BB962C8B-B14F-4D97-AF65-F5344CB8AC3E}">
        <p14:creationId xmlns:p14="http://schemas.microsoft.com/office/powerpoint/2010/main" val="29820133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heme/theme1.xml><?xml version="1.0" encoding="utf-8"?>
<a:theme xmlns:a="http://schemas.openxmlformats.org/drawingml/2006/main" name="Office Theme">
  <a:themeElements>
    <a:clrScheme name="Custom 1">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3b2a402a-7aa0-470f-8732-c65458ab17ee" origin="userSelected">
  <element uid="d4613254-63f1-4b12-8c89-ea1ca2a88f12" value=""/>
</sisl>
</file>

<file path=customXml/itemProps1.xml><?xml version="1.0" encoding="utf-8"?>
<ds:datastoreItem xmlns:ds="http://schemas.openxmlformats.org/officeDocument/2006/customXml" ds:itemID="{379AFAA4-1A64-47BB-A419-DB8D61BD3F49}">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8514</TotalTime>
  <Words>5711</Words>
  <Application>Microsoft Macintosh PowerPoint</Application>
  <PresentationFormat>Widescreen</PresentationFormat>
  <Paragraphs>2572</Paragraphs>
  <Slides>48</Slides>
  <Notes>44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Aptos</vt:lpstr>
      <vt:lpstr>Aptos Display</vt:lpstr>
      <vt:lpstr>Arial</vt:lpstr>
      <vt:lpstr>Calibri</vt:lpstr>
      <vt:lpstr>CharisSIL</vt:lpstr>
      <vt:lpstr>Courier New</vt:lpstr>
      <vt:lpstr>Menlo</vt:lpstr>
      <vt:lpstr>Times New Roman</vt:lpstr>
      <vt:lpstr>Office Theme</vt:lpstr>
      <vt:lpstr>PowerPoint Presentation</vt:lpstr>
      <vt:lpstr>PowerPoint Presentation</vt:lpstr>
      <vt:lpstr>PowerPoint Presentation</vt:lpstr>
      <vt:lpstr>PowerPoint Presentation</vt:lpstr>
      <vt:lpstr>(% * +) ground truth label’lardan emin degiliz bug olanlar mesela enhancement olarak label lanmis olabilir. Misclassified olanlari gozden gecirmek. Mesela misclassified ama gercekten de bug gibi ve modelin bug demesi dogru olabilir, ornek alip bakabiliriz. Genelde issue’larin yanlis acilmasi bir problem, bunu gostermis olabiliriz.  </vt:lpstr>
      <vt:lpstr>Label Definitions</vt:lpstr>
      <vt:lpstr>Label Definitions</vt:lpstr>
      <vt:lpstr>PowerPoint Presentation</vt:lpstr>
      <vt:lpstr>PowerPoint Presentation</vt:lpstr>
      <vt:lpstr>PowerPoint Presentation</vt:lpstr>
      <vt:lpstr>Datasets</vt:lpstr>
      <vt:lpstr>PowerPoint Presentation</vt:lpstr>
      <vt:lpstr>PowerPoint Presentation</vt:lpstr>
      <vt:lpstr>PowerPoint Presentation</vt:lpstr>
      <vt:lpstr>PowerPoint Presentation</vt:lpstr>
      <vt:lpstr>PowerPoint Presentation</vt:lpstr>
      <vt:lpstr>PowerPoint Presentation</vt:lpstr>
      <vt:lpstr>Model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MSc &amp; Model: nlbse’22</vt:lpstr>
      <vt:lpstr>PowerPoint Presentation</vt:lpstr>
      <vt:lpstr>Summary </vt:lpstr>
      <vt:lpstr>Datasets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Selin Deniz</dc:creator>
  <cp:lastModifiedBy>Selin Deniz</cp:lastModifiedBy>
  <cp:revision>240</cp:revision>
  <dcterms:created xsi:type="dcterms:W3CDTF">2024-06-16T11:36:52Z</dcterms:created>
  <dcterms:modified xsi:type="dcterms:W3CDTF">2024-07-08T05:19:24Z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33b9d170-ad81-4e83-a85c-9756f360d615</vt:lpwstr>
  </property>
  <property fmtid="{D5CDD505-2E9C-101B-9397-08002B2CF9AE}" pid="3" name="bjClsUserRVM">
    <vt:lpwstr>[]</vt:lpwstr>
  </property>
  <property fmtid="{D5CDD505-2E9C-101B-9397-08002B2CF9AE}" pid="4" name="bjSaver">
    <vt:lpwstr>NLIQDiqE38eeegUmDOA612MNRMUywxKq</vt:lpwstr>
  </property>
  <property fmtid="{D5CDD505-2E9C-101B-9397-08002B2CF9AE}" pid="5" name="bjDocumentSecurityLabel">
    <vt:lpwstr>TASNİF DIŞI</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uid="d4613254-63f1-4b12-8c89-ea1ca2a88f12" value="" /&gt;&lt;/sisl&gt;</vt:lpwstr>
  </property>
</Properties>
</file>